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8" r:id="rId2"/>
    <p:sldId id="260" r:id="rId3"/>
    <p:sldId id="261" r:id="rId4"/>
    <p:sldId id="257" r:id="rId5"/>
    <p:sldId id="262" r:id="rId6"/>
    <p:sldId id="291" r:id="rId7"/>
    <p:sldId id="263" r:id="rId8"/>
    <p:sldId id="259" r:id="rId9"/>
    <p:sldId id="264" r:id="rId10"/>
    <p:sldId id="265" r:id="rId11"/>
    <p:sldId id="271" r:id="rId12"/>
    <p:sldId id="272" r:id="rId13"/>
    <p:sldId id="273" r:id="rId14"/>
    <p:sldId id="274" r:id="rId15"/>
    <p:sldId id="266" r:id="rId16"/>
    <p:sldId id="267" r:id="rId17"/>
    <p:sldId id="275" r:id="rId18"/>
    <p:sldId id="276" r:id="rId19"/>
    <p:sldId id="277" r:id="rId20"/>
    <p:sldId id="278" r:id="rId21"/>
    <p:sldId id="280" r:id="rId22"/>
    <p:sldId id="281" r:id="rId23"/>
    <p:sldId id="293" r:id="rId24"/>
    <p:sldId id="292" r:id="rId25"/>
    <p:sldId id="284" r:id="rId26"/>
    <p:sldId id="294" r:id="rId27"/>
    <p:sldId id="282" r:id="rId28"/>
    <p:sldId id="283" r:id="rId29"/>
    <p:sldId id="285" r:id="rId30"/>
    <p:sldId id="286" r:id="rId31"/>
    <p:sldId id="287" r:id="rId32"/>
    <p:sldId id="288" r:id="rId33"/>
    <p:sldId id="289" r:id="rId34"/>
    <p:sldId id="290" r:id="rId35"/>
    <p:sldId id="295" r:id="rId36"/>
    <p:sldId id="270"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87" autoAdjust="0"/>
  </p:normalViewPr>
  <p:slideViewPr>
    <p:cSldViewPr>
      <p:cViewPr varScale="1">
        <p:scale>
          <a:sx n="82" d="100"/>
          <a:sy n="82" d="100"/>
        </p:scale>
        <p:origin x="-1397" y="-86"/>
      </p:cViewPr>
      <p:guideLst>
        <p:guide orient="horz" pos="2160"/>
        <p:guide pos="2880"/>
      </p:guideLst>
    </p:cSldViewPr>
  </p:slideViewPr>
  <p:outlineViewPr>
    <p:cViewPr>
      <p:scale>
        <a:sx n="33" d="100"/>
        <a:sy n="33" d="100"/>
      </p:scale>
      <p:origin x="0" y="379"/>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388A88-F872-4DC7-9625-42841CC02F5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B5AD2A32-60FE-481E-97C2-CC9BE3C1990D}">
      <dgm:prSet phldrT="[Text]"/>
      <dgm:spPr/>
      <dgm:t>
        <a:bodyPr/>
        <a:lstStyle/>
        <a:p>
          <a:r>
            <a:rPr lang="en-US" dirty="0" smtClean="0"/>
            <a:t>DOO</a:t>
          </a:r>
          <a:endParaRPr lang="en-US" dirty="0"/>
        </a:p>
      </dgm:t>
    </dgm:pt>
    <dgm:pt modelId="{0ABDD03B-6134-4C41-A1EB-7C37A7C3A1EC}" type="parTrans" cxnId="{227DC300-E718-42A6-BD1E-23D290B1DD12}">
      <dgm:prSet/>
      <dgm:spPr/>
      <dgm:t>
        <a:bodyPr/>
        <a:lstStyle/>
        <a:p>
          <a:endParaRPr lang="en-US"/>
        </a:p>
      </dgm:t>
    </dgm:pt>
    <dgm:pt modelId="{CB774039-3E92-4A25-B76A-427987CE9976}" type="sibTrans" cxnId="{227DC300-E718-42A6-BD1E-23D290B1DD12}">
      <dgm:prSet/>
      <dgm:spPr/>
      <dgm:t>
        <a:bodyPr/>
        <a:lstStyle/>
        <a:p>
          <a:endParaRPr lang="en-US"/>
        </a:p>
      </dgm:t>
    </dgm:pt>
    <dgm:pt modelId="{815E3DA6-C530-41D6-9E6C-D16E7E726E93}">
      <dgm:prSet phldrT="[Text]"/>
      <dgm:spPr/>
      <dgm:t>
        <a:bodyPr/>
        <a:lstStyle/>
        <a:p>
          <a:r>
            <a:rPr lang="en-US" dirty="0" smtClean="0"/>
            <a:t>DOM</a:t>
          </a:r>
          <a:endParaRPr lang="en-US" dirty="0"/>
        </a:p>
      </dgm:t>
    </dgm:pt>
    <dgm:pt modelId="{A4238E4C-F1FF-4B3C-9303-CDC646E1F3B4}" type="parTrans" cxnId="{3BAE6D4C-9DBB-473F-8D29-077079240049}">
      <dgm:prSet/>
      <dgm:spPr/>
      <dgm:t>
        <a:bodyPr/>
        <a:lstStyle/>
        <a:p>
          <a:endParaRPr lang="en-US"/>
        </a:p>
      </dgm:t>
    </dgm:pt>
    <dgm:pt modelId="{736AEAAC-5E53-4678-A682-2EAA0E3C76F0}" type="sibTrans" cxnId="{3BAE6D4C-9DBB-473F-8D29-077079240049}">
      <dgm:prSet/>
      <dgm:spPr/>
      <dgm:t>
        <a:bodyPr/>
        <a:lstStyle/>
        <a:p>
          <a:endParaRPr lang="en-US"/>
        </a:p>
      </dgm:t>
    </dgm:pt>
    <dgm:pt modelId="{DEB30D52-9956-4D35-9576-AEF8C29E409A}">
      <dgm:prSet phldrT="[Text]"/>
      <dgm:spPr/>
      <dgm:t>
        <a:bodyPr/>
        <a:lstStyle/>
        <a:p>
          <a:r>
            <a:rPr lang="en-US" dirty="0" smtClean="0"/>
            <a:t>Mechanics</a:t>
          </a:r>
          <a:endParaRPr lang="en-US" dirty="0"/>
        </a:p>
      </dgm:t>
    </dgm:pt>
    <dgm:pt modelId="{978C9B1B-5559-4B83-9419-FA512FADB296}" type="parTrans" cxnId="{B6EE394F-5CC8-4206-AFDF-0C878E21B4B9}">
      <dgm:prSet/>
      <dgm:spPr/>
      <dgm:t>
        <a:bodyPr/>
        <a:lstStyle/>
        <a:p>
          <a:endParaRPr lang="en-US"/>
        </a:p>
      </dgm:t>
    </dgm:pt>
    <dgm:pt modelId="{AF7A7340-9CB5-470A-A073-EFD6A455C1F2}" type="sibTrans" cxnId="{B6EE394F-5CC8-4206-AFDF-0C878E21B4B9}">
      <dgm:prSet/>
      <dgm:spPr/>
      <dgm:t>
        <a:bodyPr/>
        <a:lstStyle/>
        <a:p>
          <a:endParaRPr lang="en-US"/>
        </a:p>
      </dgm:t>
    </dgm:pt>
    <dgm:pt modelId="{C2668391-378F-4220-ACBD-0C1E258B86BF}">
      <dgm:prSet phldrT="[Text]"/>
      <dgm:spPr/>
      <dgm:t>
        <a:bodyPr/>
        <a:lstStyle/>
        <a:p>
          <a:r>
            <a:rPr lang="en-US" dirty="0" smtClean="0"/>
            <a:t>Chief Pilot</a:t>
          </a:r>
          <a:endParaRPr lang="en-US" dirty="0"/>
        </a:p>
      </dgm:t>
    </dgm:pt>
    <dgm:pt modelId="{66613DCB-74A6-474A-80D8-D60503FA528E}" type="parTrans" cxnId="{C9069FC6-607A-4D67-8D48-6843525AF21C}">
      <dgm:prSet/>
      <dgm:spPr/>
      <dgm:t>
        <a:bodyPr/>
        <a:lstStyle/>
        <a:p>
          <a:endParaRPr lang="en-US"/>
        </a:p>
      </dgm:t>
    </dgm:pt>
    <dgm:pt modelId="{267475FA-3A3C-4377-8436-16E5CD663EBB}" type="sibTrans" cxnId="{C9069FC6-607A-4D67-8D48-6843525AF21C}">
      <dgm:prSet/>
      <dgm:spPr/>
      <dgm:t>
        <a:bodyPr/>
        <a:lstStyle/>
        <a:p>
          <a:endParaRPr lang="en-US"/>
        </a:p>
      </dgm:t>
    </dgm:pt>
    <dgm:pt modelId="{EB3D4491-91ED-4695-AB5D-B49AA88C7752}">
      <dgm:prSet phldrT="[Text]"/>
      <dgm:spPr/>
      <dgm:t>
        <a:bodyPr/>
        <a:lstStyle/>
        <a:p>
          <a:r>
            <a:rPr lang="en-US" dirty="0" smtClean="0"/>
            <a:t>Pilots</a:t>
          </a:r>
          <a:endParaRPr lang="en-US" dirty="0"/>
        </a:p>
      </dgm:t>
    </dgm:pt>
    <dgm:pt modelId="{5ACAC55B-13D2-4FA4-BC88-B2EACAC4E165}" type="parTrans" cxnId="{B58D5114-FF64-41F2-991E-586E8F9C3BF4}">
      <dgm:prSet/>
      <dgm:spPr/>
      <dgm:t>
        <a:bodyPr/>
        <a:lstStyle/>
        <a:p>
          <a:endParaRPr lang="en-US"/>
        </a:p>
      </dgm:t>
    </dgm:pt>
    <dgm:pt modelId="{7AD65741-6542-4634-981E-8DFCBDCFD769}" type="sibTrans" cxnId="{B58D5114-FF64-41F2-991E-586E8F9C3BF4}">
      <dgm:prSet/>
      <dgm:spPr/>
      <dgm:t>
        <a:bodyPr/>
        <a:lstStyle/>
        <a:p>
          <a:endParaRPr lang="en-US"/>
        </a:p>
      </dgm:t>
    </dgm:pt>
    <dgm:pt modelId="{3E9AC221-D0D5-4920-AFF0-F5BFB2850A4F}" type="pres">
      <dgm:prSet presAssocID="{CE388A88-F872-4DC7-9625-42841CC02F56}" presName="hierChild1" presStyleCnt="0">
        <dgm:presLayoutVars>
          <dgm:chPref val="1"/>
          <dgm:dir/>
          <dgm:animOne val="branch"/>
          <dgm:animLvl val="lvl"/>
          <dgm:resizeHandles/>
        </dgm:presLayoutVars>
      </dgm:prSet>
      <dgm:spPr/>
    </dgm:pt>
    <dgm:pt modelId="{6D9884F6-F326-49DE-BD82-94A478BB4874}" type="pres">
      <dgm:prSet presAssocID="{B5AD2A32-60FE-481E-97C2-CC9BE3C1990D}" presName="hierRoot1" presStyleCnt="0"/>
      <dgm:spPr/>
    </dgm:pt>
    <dgm:pt modelId="{0762B3A0-7864-432C-87F9-B5FCF2091893}" type="pres">
      <dgm:prSet presAssocID="{B5AD2A32-60FE-481E-97C2-CC9BE3C1990D}" presName="composite" presStyleCnt="0"/>
      <dgm:spPr/>
    </dgm:pt>
    <dgm:pt modelId="{095DF80D-7495-4DB2-B12E-F6D59CC1607C}" type="pres">
      <dgm:prSet presAssocID="{B5AD2A32-60FE-481E-97C2-CC9BE3C1990D}" presName="background" presStyleLbl="node0" presStyleIdx="0" presStyleCnt="1"/>
      <dgm:spPr/>
    </dgm:pt>
    <dgm:pt modelId="{4FA6A97C-6C30-4F59-8E33-544D00237EEB}" type="pres">
      <dgm:prSet presAssocID="{B5AD2A32-60FE-481E-97C2-CC9BE3C1990D}" presName="text" presStyleLbl="fgAcc0" presStyleIdx="0" presStyleCnt="1">
        <dgm:presLayoutVars>
          <dgm:chPref val="3"/>
        </dgm:presLayoutVars>
      </dgm:prSet>
      <dgm:spPr/>
    </dgm:pt>
    <dgm:pt modelId="{F14FDEBA-DAE7-4ACC-A666-BC863DD1865E}" type="pres">
      <dgm:prSet presAssocID="{B5AD2A32-60FE-481E-97C2-CC9BE3C1990D}" presName="hierChild2" presStyleCnt="0"/>
      <dgm:spPr/>
    </dgm:pt>
    <dgm:pt modelId="{2949B7A7-6410-4F28-85B3-26FE24BDAA09}" type="pres">
      <dgm:prSet presAssocID="{A4238E4C-F1FF-4B3C-9303-CDC646E1F3B4}" presName="Name10" presStyleLbl="parChTrans1D2" presStyleIdx="0" presStyleCnt="2"/>
      <dgm:spPr/>
    </dgm:pt>
    <dgm:pt modelId="{D1066BE7-126F-42C4-B1D6-D693C1134364}" type="pres">
      <dgm:prSet presAssocID="{815E3DA6-C530-41D6-9E6C-D16E7E726E93}" presName="hierRoot2" presStyleCnt="0"/>
      <dgm:spPr/>
    </dgm:pt>
    <dgm:pt modelId="{04C75920-2A35-4025-A14C-A26B350407E2}" type="pres">
      <dgm:prSet presAssocID="{815E3DA6-C530-41D6-9E6C-D16E7E726E93}" presName="composite2" presStyleCnt="0"/>
      <dgm:spPr/>
    </dgm:pt>
    <dgm:pt modelId="{0B3CB0B4-34B8-4D76-8F04-60795F7FCDE3}" type="pres">
      <dgm:prSet presAssocID="{815E3DA6-C530-41D6-9E6C-D16E7E726E93}" presName="background2" presStyleLbl="node2" presStyleIdx="0" presStyleCnt="2"/>
      <dgm:spPr/>
    </dgm:pt>
    <dgm:pt modelId="{B2EAB502-AB51-4F23-9264-C7BD76C5F772}" type="pres">
      <dgm:prSet presAssocID="{815E3DA6-C530-41D6-9E6C-D16E7E726E93}" presName="text2" presStyleLbl="fgAcc2" presStyleIdx="0" presStyleCnt="2">
        <dgm:presLayoutVars>
          <dgm:chPref val="3"/>
        </dgm:presLayoutVars>
      </dgm:prSet>
      <dgm:spPr/>
    </dgm:pt>
    <dgm:pt modelId="{5653046D-0EBB-48C8-9470-E4304EC8D1C9}" type="pres">
      <dgm:prSet presAssocID="{815E3DA6-C530-41D6-9E6C-D16E7E726E93}" presName="hierChild3" presStyleCnt="0"/>
      <dgm:spPr/>
    </dgm:pt>
    <dgm:pt modelId="{4DAAA679-C900-4BA3-9797-2FC562556FA0}" type="pres">
      <dgm:prSet presAssocID="{978C9B1B-5559-4B83-9419-FA512FADB296}" presName="Name17" presStyleLbl="parChTrans1D3" presStyleIdx="0" presStyleCnt="2"/>
      <dgm:spPr/>
    </dgm:pt>
    <dgm:pt modelId="{254890A2-DC9F-4F15-A11A-0E6AF0EDB99E}" type="pres">
      <dgm:prSet presAssocID="{DEB30D52-9956-4D35-9576-AEF8C29E409A}" presName="hierRoot3" presStyleCnt="0"/>
      <dgm:spPr/>
    </dgm:pt>
    <dgm:pt modelId="{DC455CB8-4B7C-49AF-96B7-64B3346629A2}" type="pres">
      <dgm:prSet presAssocID="{DEB30D52-9956-4D35-9576-AEF8C29E409A}" presName="composite3" presStyleCnt="0"/>
      <dgm:spPr/>
    </dgm:pt>
    <dgm:pt modelId="{E93A4937-0DFB-4337-AE72-AC1790F4E8A2}" type="pres">
      <dgm:prSet presAssocID="{DEB30D52-9956-4D35-9576-AEF8C29E409A}" presName="background3" presStyleLbl="node3" presStyleIdx="0" presStyleCnt="2"/>
      <dgm:spPr/>
    </dgm:pt>
    <dgm:pt modelId="{F0D3960F-F301-44C1-B372-DFC8251876BB}" type="pres">
      <dgm:prSet presAssocID="{DEB30D52-9956-4D35-9576-AEF8C29E409A}" presName="text3" presStyleLbl="fgAcc3" presStyleIdx="0" presStyleCnt="2">
        <dgm:presLayoutVars>
          <dgm:chPref val="3"/>
        </dgm:presLayoutVars>
      </dgm:prSet>
      <dgm:spPr/>
    </dgm:pt>
    <dgm:pt modelId="{8FD6E3F6-D774-42D5-BDD6-FEF9BA3DA17F}" type="pres">
      <dgm:prSet presAssocID="{DEB30D52-9956-4D35-9576-AEF8C29E409A}" presName="hierChild4" presStyleCnt="0"/>
      <dgm:spPr/>
    </dgm:pt>
    <dgm:pt modelId="{95E00FEB-35C1-4042-9BDD-7C996868848E}" type="pres">
      <dgm:prSet presAssocID="{66613DCB-74A6-474A-80D8-D60503FA528E}" presName="Name10" presStyleLbl="parChTrans1D2" presStyleIdx="1" presStyleCnt="2"/>
      <dgm:spPr/>
    </dgm:pt>
    <dgm:pt modelId="{EF9DE114-4257-4267-8CD2-148533D7BC26}" type="pres">
      <dgm:prSet presAssocID="{C2668391-378F-4220-ACBD-0C1E258B86BF}" presName="hierRoot2" presStyleCnt="0"/>
      <dgm:spPr/>
    </dgm:pt>
    <dgm:pt modelId="{17A5B7F7-57D6-4329-9251-5E5228EADDE5}" type="pres">
      <dgm:prSet presAssocID="{C2668391-378F-4220-ACBD-0C1E258B86BF}" presName="composite2" presStyleCnt="0"/>
      <dgm:spPr/>
    </dgm:pt>
    <dgm:pt modelId="{498A063E-D4EA-4D4E-A491-EE6007CAA8A3}" type="pres">
      <dgm:prSet presAssocID="{C2668391-378F-4220-ACBD-0C1E258B86BF}" presName="background2" presStyleLbl="node2" presStyleIdx="1" presStyleCnt="2"/>
      <dgm:spPr/>
    </dgm:pt>
    <dgm:pt modelId="{C33CF55D-900E-484B-9846-B41B63977A06}" type="pres">
      <dgm:prSet presAssocID="{C2668391-378F-4220-ACBD-0C1E258B86BF}" presName="text2" presStyleLbl="fgAcc2" presStyleIdx="1" presStyleCnt="2" custLinFactNeighborX="1098">
        <dgm:presLayoutVars>
          <dgm:chPref val="3"/>
        </dgm:presLayoutVars>
      </dgm:prSet>
      <dgm:spPr/>
    </dgm:pt>
    <dgm:pt modelId="{942E373B-69BE-4B01-B400-E4EEF26A7918}" type="pres">
      <dgm:prSet presAssocID="{C2668391-378F-4220-ACBD-0C1E258B86BF}" presName="hierChild3" presStyleCnt="0"/>
      <dgm:spPr/>
    </dgm:pt>
    <dgm:pt modelId="{EDF2B84C-C946-4518-A4EB-F4B5E193F7DA}" type="pres">
      <dgm:prSet presAssocID="{5ACAC55B-13D2-4FA4-BC88-B2EACAC4E165}" presName="Name17" presStyleLbl="parChTrans1D3" presStyleIdx="1" presStyleCnt="2"/>
      <dgm:spPr/>
    </dgm:pt>
    <dgm:pt modelId="{B19F84BF-20AB-4FEE-B941-8BEC2E136B44}" type="pres">
      <dgm:prSet presAssocID="{EB3D4491-91ED-4695-AB5D-B49AA88C7752}" presName="hierRoot3" presStyleCnt="0"/>
      <dgm:spPr/>
    </dgm:pt>
    <dgm:pt modelId="{8670043B-8862-4E34-A8B3-57CEFCAC1139}" type="pres">
      <dgm:prSet presAssocID="{EB3D4491-91ED-4695-AB5D-B49AA88C7752}" presName="composite3" presStyleCnt="0"/>
      <dgm:spPr/>
    </dgm:pt>
    <dgm:pt modelId="{31A5521E-4E5F-447F-A4D5-8290EBD0ADEB}" type="pres">
      <dgm:prSet presAssocID="{EB3D4491-91ED-4695-AB5D-B49AA88C7752}" presName="background3" presStyleLbl="node3" presStyleIdx="1" presStyleCnt="2"/>
      <dgm:spPr/>
    </dgm:pt>
    <dgm:pt modelId="{2CBAEA8D-5ECC-4D79-9987-F2C4FFCBB19E}" type="pres">
      <dgm:prSet presAssocID="{EB3D4491-91ED-4695-AB5D-B49AA88C7752}" presName="text3" presStyleLbl="fgAcc3" presStyleIdx="1" presStyleCnt="2">
        <dgm:presLayoutVars>
          <dgm:chPref val="3"/>
        </dgm:presLayoutVars>
      </dgm:prSet>
      <dgm:spPr/>
    </dgm:pt>
    <dgm:pt modelId="{5DB4DD1D-87D3-4246-91DE-2CDA2EA2B2BC}" type="pres">
      <dgm:prSet presAssocID="{EB3D4491-91ED-4695-AB5D-B49AA88C7752}" presName="hierChild4" presStyleCnt="0"/>
      <dgm:spPr/>
    </dgm:pt>
  </dgm:ptLst>
  <dgm:cxnLst>
    <dgm:cxn modelId="{B58D5114-FF64-41F2-991E-586E8F9C3BF4}" srcId="{C2668391-378F-4220-ACBD-0C1E258B86BF}" destId="{EB3D4491-91ED-4695-AB5D-B49AA88C7752}" srcOrd="0" destOrd="0" parTransId="{5ACAC55B-13D2-4FA4-BC88-B2EACAC4E165}" sibTransId="{7AD65741-6542-4634-981E-8DFCBDCFD769}"/>
    <dgm:cxn modelId="{C9069FC6-607A-4D67-8D48-6843525AF21C}" srcId="{B5AD2A32-60FE-481E-97C2-CC9BE3C1990D}" destId="{C2668391-378F-4220-ACBD-0C1E258B86BF}" srcOrd="1" destOrd="0" parTransId="{66613DCB-74A6-474A-80D8-D60503FA528E}" sibTransId="{267475FA-3A3C-4377-8436-16E5CD663EBB}"/>
    <dgm:cxn modelId="{B6EE394F-5CC8-4206-AFDF-0C878E21B4B9}" srcId="{815E3DA6-C530-41D6-9E6C-D16E7E726E93}" destId="{DEB30D52-9956-4D35-9576-AEF8C29E409A}" srcOrd="0" destOrd="0" parTransId="{978C9B1B-5559-4B83-9419-FA512FADB296}" sibTransId="{AF7A7340-9CB5-470A-A073-EFD6A455C1F2}"/>
    <dgm:cxn modelId="{BE74814D-CF67-48B3-B1A5-28948FD24B0F}" type="presOf" srcId="{CE388A88-F872-4DC7-9625-42841CC02F56}" destId="{3E9AC221-D0D5-4920-AFF0-F5BFB2850A4F}" srcOrd="0" destOrd="0" presId="urn:microsoft.com/office/officeart/2005/8/layout/hierarchy1"/>
    <dgm:cxn modelId="{168CD715-685C-4028-9AB2-40540C7A04A4}" type="presOf" srcId="{B5AD2A32-60FE-481E-97C2-CC9BE3C1990D}" destId="{4FA6A97C-6C30-4F59-8E33-544D00237EEB}" srcOrd="0" destOrd="0" presId="urn:microsoft.com/office/officeart/2005/8/layout/hierarchy1"/>
    <dgm:cxn modelId="{F86CACE1-8CE0-4387-A1A0-EC9D3C023129}" type="presOf" srcId="{A4238E4C-F1FF-4B3C-9303-CDC646E1F3B4}" destId="{2949B7A7-6410-4F28-85B3-26FE24BDAA09}" srcOrd="0" destOrd="0" presId="urn:microsoft.com/office/officeart/2005/8/layout/hierarchy1"/>
    <dgm:cxn modelId="{623653B7-E975-4EFE-86DA-1E0E0213FB2C}" type="presOf" srcId="{C2668391-378F-4220-ACBD-0C1E258B86BF}" destId="{C33CF55D-900E-484B-9846-B41B63977A06}" srcOrd="0" destOrd="0" presId="urn:microsoft.com/office/officeart/2005/8/layout/hierarchy1"/>
    <dgm:cxn modelId="{128E9523-98F0-4F8F-A6EA-F573C73B1D64}" type="presOf" srcId="{978C9B1B-5559-4B83-9419-FA512FADB296}" destId="{4DAAA679-C900-4BA3-9797-2FC562556FA0}" srcOrd="0" destOrd="0" presId="urn:microsoft.com/office/officeart/2005/8/layout/hierarchy1"/>
    <dgm:cxn modelId="{DA784A5A-DD96-4C80-A5E4-B5BC4E51CCF1}" type="presOf" srcId="{EB3D4491-91ED-4695-AB5D-B49AA88C7752}" destId="{2CBAEA8D-5ECC-4D79-9987-F2C4FFCBB19E}" srcOrd="0" destOrd="0" presId="urn:microsoft.com/office/officeart/2005/8/layout/hierarchy1"/>
    <dgm:cxn modelId="{7EC310C6-A314-4C2C-BA19-BA8756DEB77E}" type="presOf" srcId="{DEB30D52-9956-4D35-9576-AEF8C29E409A}" destId="{F0D3960F-F301-44C1-B372-DFC8251876BB}" srcOrd="0" destOrd="0" presId="urn:microsoft.com/office/officeart/2005/8/layout/hierarchy1"/>
    <dgm:cxn modelId="{D759F7ED-58C4-46C2-A3DB-0018EF53CC77}" type="presOf" srcId="{815E3DA6-C530-41D6-9E6C-D16E7E726E93}" destId="{B2EAB502-AB51-4F23-9264-C7BD76C5F772}" srcOrd="0" destOrd="0" presId="urn:microsoft.com/office/officeart/2005/8/layout/hierarchy1"/>
    <dgm:cxn modelId="{227DC300-E718-42A6-BD1E-23D290B1DD12}" srcId="{CE388A88-F872-4DC7-9625-42841CC02F56}" destId="{B5AD2A32-60FE-481E-97C2-CC9BE3C1990D}" srcOrd="0" destOrd="0" parTransId="{0ABDD03B-6134-4C41-A1EB-7C37A7C3A1EC}" sibTransId="{CB774039-3E92-4A25-B76A-427987CE9976}"/>
    <dgm:cxn modelId="{D92D5CE0-1E02-4182-AFC3-BA83DA459722}" type="presOf" srcId="{66613DCB-74A6-474A-80D8-D60503FA528E}" destId="{95E00FEB-35C1-4042-9BDD-7C996868848E}" srcOrd="0" destOrd="0" presId="urn:microsoft.com/office/officeart/2005/8/layout/hierarchy1"/>
    <dgm:cxn modelId="{AE41BAAC-BAEA-47C2-B2AD-AFDE0C84A00F}" type="presOf" srcId="{5ACAC55B-13D2-4FA4-BC88-B2EACAC4E165}" destId="{EDF2B84C-C946-4518-A4EB-F4B5E193F7DA}" srcOrd="0" destOrd="0" presId="urn:microsoft.com/office/officeart/2005/8/layout/hierarchy1"/>
    <dgm:cxn modelId="{3BAE6D4C-9DBB-473F-8D29-077079240049}" srcId="{B5AD2A32-60FE-481E-97C2-CC9BE3C1990D}" destId="{815E3DA6-C530-41D6-9E6C-D16E7E726E93}" srcOrd="0" destOrd="0" parTransId="{A4238E4C-F1FF-4B3C-9303-CDC646E1F3B4}" sibTransId="{736AEAAC-5E53-4678-A682-2EAA0E3C76F0}"/>
    <dgm:cxn modelId="{13FC118C-7C34-4EE6-9A84-C7D669973382}" type="presParOf" srcId="{3E9AC221-D0D5-4920-AFF0-F5BFB2850A4F}" destId="{6D9884F6-F326-49DE-BD82-94A478BB4874}" srcOrd="0" destOrd="0" presId="urn:microsoft.com/office/officeart/2005/8/layout/hierarchy1"/>
    <dgm:cxn modelId="{34AC3CC0-743E-44ED-B3A0-31B649B51EAD}" type="presParOf" srcId="{6D9884F6-F326-49DE-BD82-94A478BB4874}" destId="{0762B3A0-7864-432C-87F9-B5FCF2091893}" srcOrd="0" destOrd="0" presId="urn:microsoft.com/office/officeart/2005/8/layout/hierarchy1"/>
    <dgm:cxn modelId="{17F84EA7-A8D6-4704-AAB9-311DB35C3C32}" type="presParOf" srcId="{0762B3A0-7864-432C-87F9-B5FCF2091893}" destId="{095DF80D-7495-4DB2-B12E-F6D59CC1607C}" srcOrd="0" destOrd="0" presId="urn:microsoft.com/office/officeart/2005/8/layout/hierarchy1"/>
    <dgm:cxn modelId="{3F84E21D-4BAC-493B-A810-74AF91CC7190}" type="presParOf" srcId="{0762B3A0-7864-432C-87F9-B5FCF2091893}" destId="{4FA6A97C-6C30-4F59-8E33-544D00237EEB}" srcOrd="1" destOrd="0" presId="urn:microsoft.com/office/officeart/2005/8/layout/hierarchy1"/>
    <dgm:cxn modelId="{F193791F-B44B-4B74-9401-3D00FB0200A0}" type="presParOf" srcId="{6D9884F6-F326-49DE-BD82-94A478BB4874}" destId="{F14FDEBA-DAE7-4ACC-A666-BC863DD1865E}" srcOrd="1" destOrd="0" presId="urn:microsoft.com/office/officeart/2005/8/layout/hierarchy1"/>
    <dgm:cxn modelId="{77C5F25E-E806-4B86-9376-727C86B76FBD}" type="presParOf" srcId="{F14FDEBA-DAE7-4ACC-A666-BC863DD1865E}" destId="{2949B7A7-6410-4F28-85B3-26FE24BDAA09}" srcOrd="0" destOrd="0" presId="urn:microsoft.com/office/officeart/2005/8/layout/hierarchy1"/>
    <dgm:cxn modelId="{1E5A5A95-EBCA-49A5-ACDB-73E068D9DA62}" type="presParOf" srcId="{F14FDEBA-DAE7-4ACC-A666-BC863DD1865E}" destId="{D1066BE7-126F-42C4-B1D6-D693C1134364}" srcOrd="1" destOrd="0" presId="urn:microsoft.com/office/officeart/2005/8/layout/hierarchy1"/>
    <dgm:cxn modelId="{2C184B1A-D4D1-4645-BF49-4BD68AE7F61B}" type="presParOf" srcId="{D1066BE7-126F-42C4-B1D6-D693C1134364}" destId="{04C75920-2A35-4025-A14C-A26B350407E2}" srcOrd="0" destOrd="0" presId="urn:microsoft.com/office/officeart/2005/8/layout/hierarchy1"/>
    <dgm:cxn modelId="{7BA35D62-6F48-4DD6-AEA7-FB9DE8AF0B95}" type="presParOf" srcId="{04C75920-2A35-4025-A14C-A26B350407E2}" destId="{0B3CB0B4-34B8-4D76-8F04-60795F7FCDE3}" srcOrd="0" destOrd="0" presId="urn:microsoft.com/office/officeart/2005/8/layout/hierarchy1"/>
    <dgm:cxn modelId="{8C4C60AA-E92B-484D-83E6-4B3FE61791AC}" type="presParOf" srcId="{04C75920-2A35-4025-A14C-A26B350407E2}" destId="{B2EAB502-AB51-4F23-9264-C7BD76C5F772}" srcOrd="1" destOrd="0" presId="urn:microsoft.com/office/officeart/2005/8/layout/hierarchy1"/>
    <dgm:cxn modelId="{52F10A0B-6AA0-4A59-8011-44240D0735CB}" type="presParOf" srcId="{D1066BE7-126F-42C4-B1D6-D693C1134364}" destId="{5653046D-0EBB-48C8-9470-E4304EC8D1C9}" srcOrd="1" destOrd="0" presId="urn:microsoft.com/office/officeart/2005/8/layout/hierarchy1"/>
    <dgm:cxn modelId="{16BFF7FD-3893-4098-AED2-6E0172433B0C}" type="presParOf" srcId="{5653046D-0EBB-48C8-9470-E4304EC8D1C9}" destId="{4DAAA679-C900-4BA3-9797-2FC562556FA0}" srcOrd="0" destOrd="0" presId="urn:microsoft.com/office/officeart/2005/8/layout/hierarchy1"/>
    <dgm:cxn modelId="{2E3F4900-3D0B-4A5B-B732-176A9FD10388}" type="presParOf" srcId="{5653046D-0EBB-48C8-9470-E4304EC8D1C9}" destId="{254890A2-DC9F-4F15-A11A-0E6AF0EDB99E}" srcOrd="1" destOrd="0" presId="urn:microsoft.com/office/officeart/2005/8/layout/hierarchy1"/>
    <dgm:cxn modelId="{F4E469A8-3DEE-4CBB-BC62-C7362D47E460}" type="presParOf" srcId="{254890A2-DC9F-4F15-A11A-0E6AF0EDB99E}" destId="{DC455CB8-4B7C-49AF-96B7-64B3346629A2}" srcOrd="0" destOrd="0" presId="urn:microsoft.com/office/officeart/2005/8/layout/hierarchy1"/>
    <dgm:cxn modelId="{254D5013-7EAE-4101-8E7C-FB448295C97B}" type="presParOf" srcId="{DC455CB8-4B7C-49AF-96B7-64B3346629A2}" destId="{E93A4937-0DFB-4337-AE72-AC1790F4E8A2}" srcOrd="0" destOrd="0" presId="urn:microsoft.com/office/officeart/2005/8/layout/hierarchy1"/>
    <dgm:cxn modelId="{4B29BB2D-5731-4B0A-A379-3F5821BCD6FD}" type="presParOf" srcId="{DC455CB8-4B7C-49AF-96B7-64B3346629A2}" destId="{F0D3960F-F301-44C1-B372-DFC8251876BB}" srcOrd="1" destOrd="0" presId="urn:microsoft.com/office/officeart/2005/8/layout/hierarchy1"/>
    <dgm:cxn modelId="{06407872-A5AA-4285-8AF1-91FB8D08AB13}" type="presParOf" srcId="{254890A2-DC9F-4F15-A11A-0E6AF0EDB99E}" destId="{8FD6E3F6-D774-42D5-BDD6-FEF9BA3DA17F}" srcOrd="1" destOrd="0" presId="urn:microsoft.com/office/officeart/2005/8/layout/hierarchy1"/>
    <dgm:cxn modelId="{A4FBFF83-25E0-41F2-BBEE-B8135EED561C}" type="presParOf" srcId="{F14FDEBA-DAE7-4ACC-A666-BC863DD1865E}" destId="{95E00FEB-35C1-4042-9BDD-7C996868848E}" srcOrd="2" destOrd="0" presId="urn:microsoft.com/office/officeart/2005/8/layout/hierarchy1"/>
    <dgm:cxn modelId="{AE7860E9-F4B7-4E5A-B324-C27D8833C3BF}" type="presParOf" srcId="{F14FDEBA-DAE7-4ACC-A666-BC863DD1865E}" destId="{EF9DE114-4257-4267-8CD2-148533D7BC26}" srcOrd="3" destOrd="0" presId="urn:microsoft.com/office/officeart/2005/8/layout/hierarchy1"/>
    <dgm:cxn modelId="{0DFE8A4E-2240-4242-B653-493F05A26488}" type="presParOf" srcId="{EF9DE114-4257-4267-8CD2-148533D7BC26}" destId="{17A5B7F7-57D6-4329-9251-5E5228EADDE5}" srcOrd="0" destOrd="0" presId="urn:microsoft.com/office/officeart/2005/8/layout/hierarchy1"/>
    <dgm:cxn modelId="{902F9E2C-8885-479B-9654-AFF654262A93}" type="presParOf" srcId="{17A5B7F7-57D6-4329-9251-5E5228EADDE5}" destId="{498A063E-D4EA-4D4E-A491-EE6007CAA8A3}" srcOrd="0" destOrd="0" presId="urn:microsoft.com/office/officeart/2005/8/layout/hierarchy1"/>
    <dgm:cxn modelId="{007CC36F-E71C-46E3-B3BC-9CBA4E33C26E}" type="presParOf" srcId="{17A5B7F7-57D6-4329-9251-5E5228EADDE5}" destId="{C33CF55D-900E-484B-9846-B41B63977A06}" srcOrd="1" destOrd="0" presId="urn:microsoft.com/office/officeart/2005/8/layout/hierarchy1"/>
    <dgm:cxn modelId="{C08737F2-D318-464C-A834-911F24218F16}" type="presParOf" srcId="{EF9DE114-4257-4267-8CD2-148533D7BC26}" destId="{942E373B-69BE-4B01-B400-E4EEF26A7918}" srcOrd="1" destOrd="0" presId="urn:microsoft.com/office/officeart/2005/8/layout/hierarchy1"/>
    <dgm:cxn modelId="{253EA14B-8F8C-4751-BA19-66A4FD587A1C}" type="presParOf" srcId="{942E373B-69BE-4B01-B400-E4EEF26A7918}" destId="{EDF2B84C-C946-4518-A4EB-F4B5E193F7DA}" srcOrd="0" destOrd="0" presId="urn:microsoft.com/office/officeart/2005/8/layout/hierarchy1"/>
    <dgm:cxn modelId="{292D4C1E-72E6-49EF-B1A0-3BA0969B25A8}" type="presParOf" srcId="{942E373B-69BE-4B01-B400-E4EEF26A7918}" destId="{B19F84BF-20AB-4FEE-B941-8BEC2E136B44}" srcOrd="1" destOrd="0" presId="urn:microsoft.com/office/officeart/2005/8/layout/hierarchy1"/>
    <dgm:cxn modelId="{11DE6B14-55A4-45D0-8118-C83AE69F5BC0}" type="presParOf" srcId="{B19F84BF-20AB-4FEE-B941-8BEC2E136B44}" destId="{8670043B-8862-4E34-A8B3-57CEFCAC1139}" srcOrd="0" destOrd="0" presId="urn:microsoft.com/office/officeart/2005/8/layout/hierarchy1"/>
    <dgm:cxn modelId="{006EC05E-8D38-4785-93F5-0F693540D37B}" type="presParOf" srcId="{8670043B-8862-4E34-A8B3-57CEFCAC1139}" destId="{31A5521E-4E5F-447F-A4D5-8290EBD0ADEB}" srcOrd="0" destOrd="0" presId="urn:microsoft.com/office/officeart/2005/8/layout/hierarchy1"/>
    <dgm:cxn modelId="{5FC3CDDB-CD67-4FA3-83EF-C375BD8EADDC}" type="presParOf" srcId="{8670043B-8862-4E34-A8B3-57CEFCAC1139}" destId="{2CBAEA8D-5ECC-4D79-9987-F2C4FFCBB19E}" srcOrd="1" destOrd="0" presId="urn:microsoft.com/office/officeart/2005/8/layout/hierarchy1"/>
    <dgm:cxn modelId="{B4472E4A-FCAB-4134-8433-BFE7CD5B093E}" type="presParOf" srcId="{B19F84BF-20AB-4FEE-B941-8BEC2E136B44}" destId="{5DB4DD1D-87D3-4246-91DE-2CDA2EA2B2BC}"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388A88-F872-4DC7-9625-42841CC02F5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B5AD2A32-60FE-481E-97C2-CC9BE3C1990D}">
      <dgm:prSet phldrT="[Text]"/>
      <dgm:spPr/>
      <dgm:t>
        <a:bodyPr/>
        <a:lstStyle/>
        <a:p>
          <a:r>
            <a:rPr lang="en-US" dirty="0" smtClean="0"/>
            <a:t>DOM</a:t>
          </a:r>
          <a:endParaRPr lang="en-US" dirty="0"/>
        </a:p>
      </dgm:t>
    </dgm:pt>
    <dgm:pt modelId="{0ABDD03B-6134-4C41-A1EB-7C37A7C3A1EC}" type="parTrans" cxnId="{227DC300-E718-42A6-BD1E-23D290B1DD12}">
      <dgm:prSet/>
      <dgm:spPr/>
      <dgm:t>
        <a:bodyPr/>
        <a:lstStyle/>
        <a:p>
          <a:endParaRPr lang="en-US"/>
        </a:p>
      </dgm:t>
    </dgm:pt>
    <dgm:pt modelId="{CB774039-3E92-4A25-B76A-427987CE9976}" type="sibTrans" cxnId="{227DC300-E718-42A6-BD1E-23D290B1DD12}">
      <dgm:prSet/>
      <dgm:spPr/>
      <dgm:t>
        <a:bodyPr/>
        <a:lstStyle/>
        <a:p>
          <a:endParaRPr lang="en-US"/>
        </a:p>
      </dgm:t>
    </dgm:pt>
    <dgm:pt modelId="{815E3DA6-C530-41D6-9E6C-D16E7E726E93}">
      <dgm:prSet phldrT="[Text]"/>
      <dgm:spPr/>
      <dgm:t>
        <a:bodyPr/>
        <a:lstStyle/>
        <a:p>
          <a:r>
            <a:rPr lang="en-US" dirty="0" smtClean="0"/>
            <a:t>Repair Station</a:t>
          </a:r>
          <a:endParaRPr lang="en-US" dirty="0"/>
        </a:p>
      </dgm:t>
    </dgm:pt>
    <dgm:pt modelId="{A4238E4C-F1FF-4B3C-9303-CDC646E1F3B4}" type="parTrans" cxnId="{3BAE6D4C-9DBB-473F-8D29-077079240049}">
      <dgm:prSet/>
      <dgm:spPr/>
      <dgm:t>
        <a:bodyPr/>
        <a:lstStyle/>
        <a:p>
          <a:endParaRPr lang="en-US"/>
        </a:p>
      </dgm:t>
    </dgm:pt>
    <dgm:pt modelId="{736AEAAC-5E53-4678-A682-2EAA0E3C76F0}" type="sibTrans" cxnId="{3BAE6D4C-9DBB-473F-8D29-077079240049}">
      <dgm:prSet/>
      <dgm:spPr/>
      <dgm:t>
        <a:bodyPr/>
        <a:lstStyle/>
        <a:p>
          <a:endParaRPr lang="en-US"/>
        </a:p>
      </dgm:t>
    </dgm:pt>
    <dgm:pt modelId="{C2668391-378F-4220-ACBD-0C1E258B86BF}">
      <dgm:prSet phldrT="[Text]"/>
      <dgm:spPr/>
      <dgm:t>
        <a:bodyPr/>
        <a:lstStyle/>
        <a:p>
          <a:r>
            <a:rPr lang="en-US" dirty="0" smtClean="0"/>
            <a:t>Satellite Repair Station</a:t>
          </a:r>
        </a:p>
      </dgm:t>
    </dgm:pt>
    <dgm:pt modelId="{66613DCB-74A6-474A-80D8-D60503FA528E}" type="parTrans" cxnId="{C9069FC6-607A-4D67-8D48-6843525AF21C}">
      <dgm:prSet/>
      <dgm:spPr/>
      <dgm:t>
        <a:bodyPr/>
        <a:lstStyle/>
        <a:p>
          <a:endParaRPr lang="en-US"/>
        </a:p>
      </dgm:t>
    </dgm:pt>
    <dgm:pt modelId="{267475FA-3A3C-4377-8436-16E5CD663EBB}" type="sibTrans" cxnId="{C9069FC6-607A-4D67-8D48-6843525AF21C}">
      <dgm:prSet/>
      <dgm:spPr/>
      <dgm:t>
        <a:bodyPr/>
        <a:lstStyle/>
        <a:p>
          <a:endParaRPr lang="en-US"/>
        </a:p>
      </dgm:t>
    </dgm:pt>
    <dgm:pt modelId="{3E9AC221-D0D5-4920-AFF0-F5BFB2850A4F}" type="pres">
      <dgm:prSet presAssocID="{CE388A88-F872-4DC7-9625-42841CC02F56}" presName="hierChild1" presStyleCnt="0">
        <dgm:presLayoutVars>
          <dgm:chPref val="1"/>
          <dgm:dir/>
          <dgm:animOne val="branch"/>
          <dgm:animLvl val="lvl"/>
          <dgm:resizeHandles/>
        </dgm:presLayoutVars>
      </dgm:prSet>
      <dgm:spPr/>
    </dgm:pt>
    <dgm:pt modelId="{6D9884F6-F326-49DE-BD82-94A478BB4874}" type="pres">
      <dgm:prSet presAssocID="{B5AD2A32-60FE-481E-97C2-CC9BE3C1990D}" presName="hierRoot1" presStyleCnt="0"/>
      <dgm:spPr/>
    </dgm:pt>
    <dgm:pt modelId="{0762B3A0-7864-432C-87F9-B5FCF2091893}" type="pres">
      <dgm:prSet presAssocID="{B5AD2A32-60FE-481E-97C2-CC9BE3C1990D}" presName="composite" presStyleCnt="0"/>
      <dgm:spPr/>
    </dgm:pt>
    <dgm:pt modelId="{095DF80D-7495-4DB2-B12E-F6D59CC1607C}" type="pres">
      <dgm:prSet presAssocID="{B5AD2A32-60FE-481E-97C2-CC9BE3C1990D}" presName="background" presStyleLbl="node0" presStyleIdx="0" presStyleCnt="1"/>
      <dgm:spPr/>
    </dgm:pt>
    <dgm:pt modelId="{4FA6A97C-6C30-4F59-8E33-544D00237EEB}" type="pres">
      <dgm:prSet presAssocID="{B5AD2A32-60FE-481E-97C2-CC9BE3C1990D}" presName="text" presStyleLbl="fgAcc0" presStyleIdx="0" presStyleCnt="1">
        <dgm:presLayoutVars>
          <dgm:chPref val="3"/>
        </dgm:presLayoutVars>
      </dgm:prSet>
      <dgm:spPr/>
      <dgm:t>
        <a:bodyPr/>
        <a:lstStyle/>
        <a:p>
          <a:endParaRPr lang="en-US"/>
        </a:p>
      </dgm:t>
    </dgm:pt>
    <dgm:pt modelId="{F14FDEBA-DAE7-4ACC-A666-BC863DD1865E}" type="pres">
      <dgm:prSet presAssocID="{B5AD2A32-60FE-481E-97C2-CC9BE3C1990D}" presName="hierChild2" presStyleCnt="0"/>
      <dgm:spPr/>
    </dgm:pt>
    <dgm:pt modelId="{2949B7A7-6410-4F28-85B3-26FE24BDAA09}" type="pres">
      <dgm:prSet presAssocID="{A4238E4C-F1FF-4B3C-9303-CDC646E1F3B4}" presName="Name10" presStyleLbl="parChTrans1D2" presStyleIdx="0" presStyleCnt="2"/>
      <dgm:spPr/>
    </dgm:pt>
    <dgm:pt modelId="{D1066BE7-126F-42C4-B1D6-D693C1134364}" type="pres">
      <dgm:prSet presAssocID="{815E3DA6-C530-41D6-9E6C-D16E7E726E93}" presName="hierRoot2" presStyleCnt="0"/>
      <dgm:spPr/>
    </dgm:pt>
    <dgm:pt modelId="{04C75920-2A35-4025-A14C-A26B350407E2}" type="pres">
      <dgm:prSet presAssocID="{815E3DA6-C530-41D6-9E6C-D16E7E726E93}" presName="composite2" presStyleCnt="0"/>
      <dgm:spPr/>
    </dgm:pt>
    <dgm:pt modelId="{0B3CB0B4-34B8-4D76-8F04-60795F7FCDE3}" type="pres">
      <dgm:prSet presAssocID="{815E3DA6-C530-41D6-9E6C-D16E7E726E93}" presName="background2" presStyleLbl="node2" presStyleIdx="0" presStyleCnt="2"/>
      <dgm:spPr/>
    </dgm:pt>
    <dgm:pt modelId="{B2EAB502-AB51-4F23-9264-C7BD76C5F772}" type="pres">
      <dgm:prSet presAssocID="{815E3DA6-C530-41D6-9E6C-D16E7E726E93}" presName="text2" presStyleLbl="fgAcc2" presStyleIdx="0" presStyleCnt="2">
        <dgm:presLayoutVars>
          <dgm:chPref val="3"/>
        </dgm:presLayoutVars>
      </dgm:prSet>
      <dgm:spPr/>
    </dgm:pt>
    <dgm:pt modelId="{5653046D-0EBB-48C8-9470-E4304EC8D1C9}" type="pres">
      <dgm:prSet presAssocID="{815E3DA6-C530-41D6-9E6C-D16E7E726E93}" presName="hierChild3" presStyleCnt="0"/>
      <dgm:spPr/>
    </dgm:pt>
    <dgm:pt modelId="{95E00FEB-35C1-4042-9BDD-7C996868848E}" type="pres">
      <dgm:prSet presAssocID="{66613DCB-74A6-474A-80D8-D60503FA528E}" presName="Name10" presStyleLbl="parChTrans1D2" presStyleIdx="1" presStyleCnt="2"/>
      <dgm:spPr/>
    </dgm:pt>
    <dgm:pt modelId="{EF9DE114-4257-4267-8CD2-148533D7BC26}" type="pres">
      <dgm:prSet presAssocID="{C2668391-378F-4220-ACBD-0C1E258B86BF}" presName="hierRoot2" presStyleCnt="0"/>
      <dgm:spPr/>
    </dgm:pt>
    <dgm:pt modelId="{17A5B7F7-57D6-4329-9251-5E5228EADDE5}" type="pres">
      <dgm:prSet presAssocID="{C2668391-378F-4220-ACBD-0C1E258B86BF}" presName="composite2" presStyleCnt="0"/>
      <dgm:spPr/>
    </dgm:pt>
    <dgm:pt modelId="{498A063E-D4EA-4D4E-A491-EE6007CAA8A3}" type="pres">
      <dgm:prSet presAssocID="{C2668391-378F-4220-ACBD-0C1E258B86BF}" presName="background2" presStyleLbl="node2" presStyleIdx="1" presStyleCnt="2"/>
      <dgm:spPr/>
    </dgm:pt>
    <dgm:pt modelId="{C33CF55D-900E-484B-9846-B41B63977A06}" type="pres">
      <dgm:prSet presAssocID="{C2668391-378F-4220-ACBD-0C1E258B86BF}" presName="text2" presStyleLbl="fgAcc2" presStyleIdx="1" presStyleCnt="2" custLinFactNeighborX="1098">
        <dgm:presLayoutVars>
          <dgm:chPref val="3"/>
        </dgm:presLayoutVars>
      </dgm:prSet>
      <dgm:spPr/>
      <dgm:t>
        <a:bodyPr/>
        <a:lstStyle/>
        <a:p>
          <a:endParaRPr lang="en-US"/>
        </a:p>
      </dgm:t>
    </dgm:pt>
    <dgm:pt modelId="{942E373B-69BE-4B01-B400-E4EEF26A7918}" type="pres">
      <dgm:prSet presAssocID="{C2668391-378F-4220-ACBD-0C1E258B86BF}" presName="hierChild3" presStyleCnt="0"/>
      <dgm:spPr/>
    </dgm:pt>
  </dgm:ptLst>
  <dgm:cxnLst>
    <dgm:cxn modelId="{CC51AFE2-BCE0-4614-8750-B6C32A506FC0}" type="presOf" srcId="{CE388A88-F872-4DC7-9625-42841CC02F56}" destId="{3E9AC221-D0D5-4920-AFF0-F5BFB2850A4F}" srcOrd="0" destOrd="0" presId="urn:microsoft.com/office/officeart/2005/8/layout/hierarchy1"/>
    <dgm:cxn modelId="{C9069FC6-607A-4D67-8D48-6843525AF21C}" srcId="{B5AD2A32-60FE-481E-97C2-CC9BE3C1990D}" destId="{C2668391-378F-4220-ACBD-0C1E258B86BF}" srcOrd="1" destOrd="0" parTransId="{66613DCB-74A6-474A-80D8-D60503FA528E}" sibTransId="{267475FA-3A3C-4377-8436-16E5CD663EBB}"/>
    <dgm:cxn modelId="{80367639-4A26-4883-8034-C518713C6564}" type="presOf" srcId="{C2668391-378F-4220-ACBD-0C1E258B86BF}" destId="{C33CF55D-900E-484B-9846-B41B63977A06}" srcOrd="0" destOrd="0" presId="urn:microsoft.com/office/officeart/2005/8/layout/hierarchy1"/>
    <dgm:cxn modelId="{3BAE6D4C-9DBB-473F-8D29-077079240049}" srcId="{B5AD2A32-60FE-481E-97C2-CC9BE3C1990D}" destId="{815E3DA6-C530-41D6-9E6C-D16E7E726E93}" srcOrd="0" destOrd="0" parTransId="{A4238E4C-F1FF-4B3C-9303-CDC646E1F3B4}" sibTransId="{736AEAAC-5E53-4678-A682-2EAA0E3C76F0}"/>
    <dgm:cxn modelId="{8ACFA871-7D92-4FA6-B324-7A0B3E7AB612}" type="presOf" srcId="{815E3DA6-C530-41D6-9E6C-D16E7E726E93}" destId="{B2EAB502-AB51-4F23-9264-C7BD76C5F772}" srcOrd="0" destOrd="0" presId="urn:microsoft.com/office/officeart/2005/8/layout/hierarchy1"/>
    <dgm:cxn modelId="{227DC300-E718-42A6-BD1E-23D290B1DD12}" srcId="{CE388A88-F872-4DC7-9625-42841CC02F56}" destId="{B5AD2A32-60FE-481E-97C2-CC9BE3C1990D}" srcOrd="0" destOrd="0" parTransId="{0ABDD03B-6134-4C41-A1EB-7C37A7C3A1EC}" sibTransId="{CB774039-3E92-4A25-B76A-427987CE9976}"/>
    <dgm:cxn modelId="{D2EC5DBB-6392-4CBF-BBF3-93D71B14800B}" type="presOf" srcId="{66613DCB-74A6-474A-80D8-D60503FA528E}" destId="{95E00FEB-35C1-4042-9BDD-7C996868848E}" srcOrd="0" destOrd="0" presId="urn:microsoft.com/office/officeart/2005/8/layout/hierarchy1"/>
    <dgm:cxn modelId="{4095728C-4EDA-456A-81A8-10B6089565D9}" type="presOf" srcId="{B5AD2A32-60FE-481E-97C2-CC9BE3C1990D}" destId="{4FA6A97C-6C30-4F59-8E33-544D00237EEB}" srcOrd="0" destOrd="0" presId="urn:microsoft.com/office/officeart/2005/8/layout/hierarchy1"/>
    <dgm:cxn modelId="{00F5E86C-3317-406B-8978-BA7E9561BD57}" type="presOf" srcId="{A4238E4C-F1FF-4B3C-9303-CDC646E1F3B4}" destId="{2949B7A7-6410-4F28-85B3-26FE24BDAA09}" srcOrd="0" destOrd="0" presId="urn:microsoft.com/office/officeart/2005/8/layout/hierarchy1"/>
    <dgm:cxn modelId="{0F57EFD4-707C-4158-911A-66712F978C60}" type="presParOf" srcId="{3E9AC221-D0D5-4920-AFF0-F5BFB2850A4F}" destId="{6D9884F6-F326-49DE-BD82-94A478BB4874}" srcOrd="0" destOrd="0" presId="urn:microsoft.com/office/officeart/2005/8/layout/hierarchy1"/>
    <dgm:cxn modelId="{13E4D3E3-37D3-48EB-BBDD-E9DA4DB45707}" type="presParOf" srcId="{6D9884F6-F326-49DE-BD82-94A478BB4874}" destId="{0762B3A0-7864-432C-87F9-B5FCF2091893}" srcOrd="0" destOrd="0" presId="urn:microsoft.com/office/officeart/2005/8/layout/hierarchy1"/>
    <dgm:cxn modelId="{0BA039BA-E8D3-4076-8FEA-824DC386CB69}" type="presParOf" srcId="{0762B3A0-7864-432C-87F9-B5FCF2091893}" destId="{095DF80D-7495-4DB2-B12E-F6D59CC1607C}" srcOrd="0" destOrd="0" presId="urn:microsoft.com/office/officeart/2005/8/layout/hierarchy1"/>
    <dgm:cxn modelId="{CFBB3535-4506-40E2-93C4-1DDA43428E60}" type="presParOf" srcId="{0762B3A0-7864-432C-87F9-B5FCF2091893}" destId="{4FA6A97C-6C30-4F59-8E33-544D00237EEB}" srcOrd="1" destOrd="0" presId="urn:microsoft.com/office/officeart/2005/8/layout/hierarchy1"/>
    <dgm:cxn modelId="{409635AF-1CBF-47DF-831A-1833E31335CC}" type="presParOf" srcId="{6D9884F6-F326-49DE-BD82-94A478BB4874}" destId="{F14FDEBA-DAE7-4ACC-A666-BC863DD1865E}" srcOrd="1" destOrd="0" presId="urn:microsoft.com/office/officeart/2005/8/layout/hierarchy1"/>
    <dgm:cxn modelId="{C3CE9EAD-D6BF-4AAC-9871-52D1C6524485}" type="presParOf" srcId="{F14FDEBA-DAE7-4ACC-A666-BC863DD1865E}" destId="{2949B7A7-6410-4F28-85B3-26FE24BDAA09}" srcOrd="0" destOrd="0" presId="urn:microsoft.com/office/officeart/2005/8/layout/hierarchy1"/>
    <dgm:cxn modelId="{C82AC8FF-2B99-4C15-80E8-8D6E8DCC44BD}" type="presParOf" srcId="{F14FDEBA-DAE7-4ACC-A666-BC863DD1865E}" destId="{D1066BE7-126F-42C4-B1D6-D693C1134364}" srcOrd="1" destOrd="0" presId="urn:microsoft.com/office/officeart/2005/8/layout/hierarchy1"/>
    <dgm:cxn modelId="{52EC5D48-E11C-4751-AB29-6B28AF8264BD}" type="presParOf" srcId="{D1066BE7-126F-42C4-B1D6-D693C1134364}" destId="{04C75920-2A35-4025-A14C-A26B350407E2}" srcOrd="0" destOrd="0" presId="urn:microsoft.com/office/officeart/2005/8/layout/hierarchy1"/>
    <dgm:cxn modelId="{7C68FBF5-387E-4667-937E-EA02528CF1BF}" type="presParOf" srcId="{04C75920-2A35-4025-A14C-A26B350407E2}" destId="{0B3CB0B4-34B8-4D76-8F04-60795F7FCDE3}" srcOrd="0" destOrd="0" presId="urn:microsoft.com/office/officeart/2005/8/layout/hierarchy1"/>
    <dgm:cxn modelId="{F07A4F77-B2F2-4484-8547-71D8B705B6E0}" type="presParOf" srcId="{04C75920-2A35-4025-A14C-A26B350407E2}" destId="{B2EAB502-AB51-4F23-9264-C7BD76C5F772}" srcOrd="1" destOrd="0" presId="urn:microsoft.com/office/officeart/2005/8/layout/hierarchy1"/>
    <dgm:cxn modelId="{FD8AC76E-44BE-4932-A45A-CB953662D694}" type="presParOf" srcId="{D1066BE7-126F-42C4-B1D6-D693C1134364}" destId="{5653046D-0EBB-48C8-9470-E4304EC8D1C9}" srcOrd="1" destOrd="0" presId="urn:microsoft.com/office/officeart/2005/8/layout/hierarchy1"/>
    <dgm:cxn modelId="{CE2CFD28-9882-4994-9E25-C0CA5B2A6EBE}" type="presParOf" srcId="{F14FDEBA-DAE7-4ACC-A666-BC863DD1865E}" destId="{95E00FEB-35C1-4042-9BDD-7C996868848E}" srcOrd="2" destOrd="0" presId="urn:microsoft.com/office/officeart/2005/8/layout/hierarchy1"/>
    <dgm:cxn modelId="{4EE044A8-255D-427F-9542-02EAE1E649F3}" type="presParOf" srcId="{F14FDEBA-DAE7-4ACC-A666-BC863DD1865E}" destId="{EF9DE114-4257-4267-8CD2-148533D7BC26}" srcOrd="3" destOrd="0" presId="urn:microsoft.com/office/officeart/2005/8/layout/hierarchy1"/>
    <dgm:cxn modelId="{BD073782-2C8B-47D8-938C-712E611192BB}" type="presParOf" srcId="{EF9DE114-4257-4267-8CD2-148533D7BC26}" destId="{17A5B7F7-57D6-4329-9251-5E5228EADDE5}" srcOrd="0" destOrd="0" presId="urn:microsoft.com/office/officeart/2005/8/layout/hierarchy1"/>
    <dgm:cxn modelId="{78E71C2A-5B38-4A0B-9569-5AB4B7175723}" type="presParOf" srcId="{17A5B7F7-57D6-4329-9251-5E5228EADDE5}" destId="{498A063E-D4EA-4D4E-A491-EE6007CAA8A3}" srcOrd="0" destOrd="0" presId="urn:microsoft.com/office/officeart/2005/8/layout/hierarchy1"/>
    <dgm:cxn modelId="{5CE0EEC3-D8A5-4D7A-9292-4BC0EF928495}" type="presParOf" srcId="{17A5B7F7-57D6-4329-9251-5E5228EADDE5}" destId="{C33CF55D-900E-484B-9846-B41B63977A06}" srcOrd="1" destOrd="0" presId="urn:microsoft.com/office/officeart/2005/8/layout/hierarchy1"/>
    <dgm:cxn modelId="{4F861A0D-2653-4AC8-B04A-4F1440811682}" type="presParOf" srcId="{EF9DE114-4257-4267-8CD2-148533D7BC26}" destId="{942E373B-69BE-4B01-B400-E4EEF26A7918}" srcOrd="1" destOrd="0" presId="urn:microsoft.com/office/officeart/2005/8/layout/hierarchy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DF2B84C-C946-4518-A4EB-F4B5E193F7DA}">
      <dsp:nvSpPr>
        <dsp:cNvPr id="0" name=""/>
        <dsp:cNvSpPr/>
      </dsp:nvSpPr>
      <dsp:spPr>
        <a:xfrm>
          <a:off x="2495520" y="1789068"/>
          <a:ext cx="91440" cy="333071"/>
        </a:xfrm>
        <a:custGeom>
          <a:avLst/>
          <a:gdLst/>
          <a:ahLst/>
          <a:cxnLst/>
          <a:rect l="0" t="0" r="0" b="0"/>
          <a:pathLst>
            <a:path>
              <a:moveTo>
                <a:pt x="58294" y="0"/>
              </a:moveTo>
              <a:lnTo>
                <a:pt x="58294" y="226978"/>
              </a:lnTo>
              <a:lnTo>
                <a:pt x="45720" y="226978"/>
              </a:lnTo>
              <a:lnTo>
                <a:pt x="45720" y="33307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E00FEB-35C1-4042-9BDD-7C996868848E}">
      <dsp:nvSpPr>
        <dsp:cNvPr id="0" name=""/>
        <dsp:cNvSpPr/>
      </dsp:nvSpPr>
      <dsp:spPr>
        <a:xfrm>
          <a:off x="1841375" y="728774"/>
          <a:ext cx="712438" cy="333071"/>
        </a:xfrm>
        <a:custGeom>
          <a:avLst/>
          <a:gdLst/>
          <a:ahLst/>
          <a:cxnLst/>
          <a:rect l="0" t="0" r="0" b="0"/>
          <a:pathLst>
            <a:path>
              <a:moveTo>
                <a:pt x="0" y="0"/>
              </a:moveTo>
              <a:lnTo>
                <a:pt x="0" y="226978"/>
              </a:lnTo>
              <a:lnTo>
                <a:pt x="712438" y="226978"/>
              </a:lnTo>
              <a:lnTo>
                <a:pt x="712438" y="3330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AAA679-C900-4BA3-9797-2FC562556FA0}">
      <dsp:nvSpPr>
        <dsp:cNvPr id="0" name=""/>
        <dsp:cNvSpPr/>
      </dsp:nvSpPr>
      <dsp:spPr>
        <a:xfrm>
          <a:off x="1095791" y="1789068"/>
          <a:ext cx="91440" cy="333071"/>
        </a:xfrm>
        <a:custGeom>
          <a:avLst/>
          <a:gdLst/>
          <a:ahLst/>
          <a:cxnLst/>
          <a:rect l="0" t="0" r="0" b="0"/>
          <a:pathLst>
            <a:path>
              <a:moveTo>
                <a:pt x="45720" y="0"/>
              </a:moveTo>
              <a:lnTo>
                <a:pt x="45720" y="33307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49B7A7-6410-4F28-85B3-26FE24BDAA09}">
      <dsp:nvSpPr>
        <dsp:cNvPr id="0" name=""/>
        <dsp:cNvSpPr/>
      </dsp:nvSpPr>
      <dsp:spPr>
        <a:xfrm>
          <a:off x="1141511" y="728774"/>
          <a:ext cx="699864" cy="333071"/>
        </a:xfrm>
        <a:custGeom>
          <a:avLst/>
          <a:gdLst/>
          <a:ahLst/>
          <a:cxnLst/>
          <a:rect l="0" t="0" r="0" b="0"/>
          <a:pathLst>
            <a:path>
              <a:moveTo>
                <a:pt x="699864" y="0"/>
              </a:moveTo>
              <a:lnTo>
                <a:pt x="699864" y="226978"/>
              </a:lnTo>
              <a:lnTo>
                <a:pt x="0" y="226978"/>
              </a:lnTo>
              <a:lnTo>
                <a:pt x="0" y="3330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5DF80D-7495-4DB2-B12E-F6D59CC1607C}">
      <dsp:nvSpPr>
        <dsp:cNvPr id="0" name=""/>
        <dsp:cNvSpPr/>
      </dsp:nvSpPr>
      <dsp:spPr>
        <a:xfrm>
          <a:off x="1268759" y="1551"/>
          <a:ext cx="1145232" cy="727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A6A97C-6C30-4F59-8E33-544D00237EEB}">
      <dsp:nvSpPr>
        <dsp:cNvPr id="0" name=""/>
        <dsp:cNvSpPr/>
      </dsp:nvSpPr>
      <dsp:spPr>
        <a:xfrm>
          <a:off x="1396007" y="122437"/>
          <a:ext cx="1145232" cy="7272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DOO</a:t>
          </a:r>
          <a:endParaRPr lang="en-US" sz="1600" kern="1200" dirty="0"/>
        </a:p>
      </dsp:txBody>
      <dsp:txXfrm>
        <a:off x="1396007" y="122437"/>
        <a:ext cx="1145232" cy="727222"/>
      </dsp:txXfrm>
    </dsp:sp>
    <dsp:sp modelId="{0B3CB0B4-34B8-4D76-8F04-60795F7FCDE3}">
      <dsp:nvSpPr>
        <dsp:cNvPr id="0" name=""/>
        <dsp:cNvSpPr/>
      </dsp:nvSpPr>
      <dsp:spPr>
        <a:xfrm>
          <a:off x="568895" y="1061845"/>
          <a:ext cx="1145232" cy="727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EAB502-AB51-4F23-9264-C7BD76C5F772}">
      <dsp:nvSpPr>
        <dsp:cNvPr id="0" name=""/>
        <dsp:cNvSpPr/>
      </dsp:nvSpPr>
      <dsp:spPr>
        <a:xfrm>
          <a:off x="696143" y="1182731"/>
          <a:ext cx="1145232" cy="7272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DOM</a:t>
          </a:r>
          <a:endParaRPr lang="en-US" sz="1600" kern="1200" dirty="0"/>
        </a:p>
      </dsp:txBody>
      <dsp:txXfrm>
        <a:off x="696143" y="1182731"/>
        <a:ext cx="1145232" cy="727222"/>
      </dsp:txXfrm>
    </dsp:sp>
    <dsp:sp modelId="{E93A4937-0DFB-4337-AE72-AC1790F4E8A2}">
      <dsp:nvSpPr>
        <dsp:cNvPr id="0" name=""/>
        <dsp:cNvSpPr/>
      </dsp:nvSpPr>
      <dsp:spPr>
        <a:xfrm>
          <a:off x="568895" y="2122140"/>
          <a:ext cx="1145232" cy="727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D3960F-F301-44C1-B372-DFC8251876BB}">
      <dsp:nvSpPr>
        <dsp:cNvPr id="0" name=""/>
        <dsp:cNvSpPr/>
      </dsp:nvSpPr>
      <dsp:spPr>
        <a:xfrm>
          <a:off x="696143" y="2243025"/>
          <a:ext cx="1145232" cy="7272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Mechanics</a:t>
          </a:r>
          <a:endParaRPr lang="en-US" sz="1600" kern="1200" dirty="0"/>
        </a:p>
      </dsp:txBody>
      <dsp:txXfrm>
        <a:off x="696143" y="2243025"/>
        <a:ext cx="1145232" cy="727222"/>
      </dsp:txXfrm>
    </dsp:sp>
    <dsp:sp modelId="{498A063E-D4EA-4D4E-A491-EE6007CAA8A3}">
      <dsp:nvSpPr>
        <dsp:cNvPr id="0" name=""/>
        <dsp:cNvSpPr/>
      </dsp:nvSpPr>
      <dsp:spPr>
        <a:xfrm>
          <a:off x="1981198" y="1061845"/>
          <a:ext cx="1145232" cy="727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CF55D-900E-484B-9846-B41B63977A06}">
      <dsp:nvSpPr>
        <dsp:cNvPr id="0" name=""/>
        <dsp:cNvSpPr/>
      </dsp:nvSpPr>
      <dsp:spPr>
        <a:xfrm>
          <a:off x="2108446" y="1182731"/>
          <a:ext cx="1145232" cy="7272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Chief Pilot</a:t>
          </a:r>
          <a:endParaRPr lang="en-US" sz="1600" kern="1200" dirty="0"/>
        </a:p>
      </dsp:txBody>
      <dsp:txXfrm>
        <a:off x="2108446" y="1182731"/>
        <a:ext cx="1145232" cy="727222"/>
      </dsp:txXfrm>
    </dsp:sp>
    <dsp:sp modelId="{31A5521E-4E5F-447F-A4D5-8290EBD0ADEB}">
      <dsp:nvSpPr>
        <dsp:cNvPr id="0" name=""/>
        <dsp:cNvSpPr/>
      </dsp:nvSpPr>
      <dsp:spPr>
        <a:xfrm>
          <a:off x="1968624" y="2122140"/>
          <a:ext cx="1145232" cy="7272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BAEA8D-5ECC-4D79-9987-F2C4FFCBB19E}">
      <dsp:nvSpPr>
        <dsp:cNvPr id="0" name=""/>
        <dsp:cNvSpPr/>
      </dsp:nvSpPr>
      <dsp:spPr>
        <a:xfrm>
          <a:off x="2095872" y="2243025"/>
          <a:ext cx="1145232" cy="72722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Pilots</a:t>
          </a:r>
          <a:endParaRPr lang="en-US" sz="1600" kern="1200" dirty="0"/>
        </a:p>
      </dsp:txBody>
      <dsp:txXfrm>
        <a:off x="2095872" y="2243025"/>
        <a:ext cx="1145232" cy="72722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5E00FEB-35C1-4042-9BDD-7C996868848E}">
      <dsp:nvSpPr>
        <dsp:cNvPr id="0" name=""/>
        <dsp:cNvSpPr/>
      </dsp:nvSpPr>
      <dsp:spPr>
        <a:xfrm>
          <a:off x="1814307" y="1162355"/>
          <a:ext cx="998078" cy="474773"/>
        </a:xfrm>
        <a:custGeom>
          <a:avLst/>
          <a:gdLst/>
          <a:ahLst/>
          <a:cxnLst/>
          <a:rect l="0" t="0" r="0" b="0"/>
          <a:pathLst>
            <a:path>
              <a:moveTo>
                <a:pt x="0" y="0"/>
              </a:moveTo>
              <a:lnTo>
                <a:pt x="0" y="323544"/>
              </a:lnTo>
              <a:lnTo>
                <a:pt x="998078" y="323544"/>
              </a:lnTo>
              <a:lnTo>
                <a:pt x="998078" y="4747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49B7A7-6410-4F28-85B3-26FE24BDAA09}">
      <dsp:nvSpPr>
        <dsp:cNvPr id="0" name=""/>
        <dsp:cNvSpPr/>
      </dsp:nvSpPr>
      <dsp:spPr>
        <a:xfrm>
          <a:off x="816694" y="1162355"/>
          <a:ext cx="997613" cy="474773"/>
        </a:xfrm>
        <a:custGeom>
          <a:avLst/>
          <a:gdLst/>
          <a:ahLst/>
          <a:cxnLst/>
          <a:rect l="0" t="0" r="0" b="0"/>
          <a:pathLst>
            <a:path>
              <a:moveTo>
                <a:pt x="997613" y="0"/>
              </a:moveTo>
              <a:lnTo>
                <a:pt x="997613" y="323544"/>
              </a:lnTo>
              <a:lnTo>
                <a:pt x="0" y="323544"/>
              </a:lnTo>
              <a:lnTo>
                <a:pt x="0" y="4747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5DF80D-7495-4DB2-B12E-F6D59CC1607C}">
      <dsp:nvSpPr>
        <dsp:cNvPr id="0" name=""/>
        <dsp:cNvSpPr/>
      </dsp:nvSpPr>
      <dsp:spPr>
        <a:xfrm>
          <a:off x="998078" y="125744"/>
          <a:ext cx="1632458" cy="10366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A6A97C-6C30-4F59-8E33-544D00237EEB}">
      <dsp:nvSpPr>
        <dsp:cNvPr id="0" name=""/>
        <dsp:cNvSpPr/>
      </dsp:nvSpPr>
      <dsp:spPr>
        <a:xfrm>
          <a:off x="1179462" y="298059"/>
          <a:ext cx="1632458" cy="10366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DOM</a:t>
          </a:r>
          <a:endParaRPr lang="en-US" sz="1900" kern="1200" dirty="0"/>
        </a:p>
      </dsp:txBody>
      <dsp:txXfrm>
        <a:off x="1179462" y="298059"/>
        <a:ext cx="1632458" cy="1036611"/>
      </dsp:txXfrm>
    </dsp:sp>
    <dsp:sp modelId="{0B3CB0B4-34B8-4D76-8F04-60795F7FCDE3}">
      <dsp:nvSpPr>
        <dsp:cNvPr id="0" name=""/>
        <dsp:cNvSpPr/>
      </dsp:nvSpPr>
      <dsp:spPr>
        <a:xfrm>
          <a:off x="465" y="1637129"/>
          <a:ext cx="1632458" cy="10366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EAB502-AB51-4F23-9264-C7BD76C5F772}">
      <dsp:nvSpPr>
        <dsp:cNvPr id="0" name=""/>
        <dsp:cNvSpPr/>
      </dsp:nvSpPr>
      <dsp:spPr>
        <a:xfrm>
          <a:off x="181849" y="1809444"/>
          <a:ext cx="1632458" cy="10366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Repair Station</a:t>
          </a:r>
          <a:endParaRPr lang="en-US" sz="1900" kern="1200" dirty="0"/>
        </a:p>
      </dsp:txBody>
      <dsp:txXfrm>
        <a:off x="181849" y="1809444"/>
        <a:ext cx="1632458" cy="1036611"/>
      </dsp:txXfrm>
    </dsp:sp>
    <dsp:sp modelId="{498A063E-D4EA-4D4E-A491-EE6007CAA8A3}">
      <dsp:nvSpPr>
        <dsp:cNvPr id="0" name=""/>
        <dsp:cNvSpPr/>
      </dsp:nvSpPr>
      <dsp:spPr>
        <a:xfrm>
          <a:off x="1996157" y="1637129"/>
          <a:ext cx="1632458" cy="10366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CF55D-900E-484B-9846-B41B63977A06}">
      <dsp:nvSpPr>
        <dsp:cNvPr id="0" name=""/>
        <dsp:cNvSpPr/>
      </dsp:nvSpPr>
      <dsp:spPr>
        <a:xfrm>
          <a:off x="2177541" y="1809444"/>
          <a:ext cx="1632458" cy="10366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Satellite Repair Station</a:t>
          </a:r>
        </a:p>
      </dsp:txBody>
      <dsp:txXfrm>
        <a:off x="2177541" y="1809444"/>
        <a:ext cx="1632458" cy="10366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E60706-6D24-463C-9538-C32175CEC41F}" type="datetimeFigureOut">
              <a:rPr lang="en-US" smtClean="0"/>
              <a:t>1/18/2016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4CA958-3839-4445-B566-9D4EB2DFC480}"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D370EAD-DF38-4D13-87FE-EE13EBCCC28A}" type="datetimeFigureOut">
              <a:rPr lang="en-US" smtClean="0"/>
              <a:t>1/18/2016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0C8FBF4-7AA4-4C3B-99A2-B9D88CEB665C}"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370EAD-DF38-4D13-87FE-EE13EBCCC28A}" type="datetimeFigureOut">
              <a:rPr lang="en-US" smtClean="0"/>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C8FBF4-7AA4-4C3B-99A2-B9D88CEB665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370EAD-DF38-4D13-87FE-EE13EBCCC28A}" type="datetimeFigureOut">
              <a:rPr lang="en-US" smtClean="0"/>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C8FBF4-7AA4-4C3B-99A2-B9D88CEB665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370EAD-DF38-4D13-87FE-EE13EBCCC28A}" type="datetimeFigureOut">
              <a:rPr lang="en-US" smtClean="0"/>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C8FBF4-7AA4-4C3B-99A2-B9D88CEB665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D370EAD-DF38-4D13-87FE-EE13EBCCC28A}" type="datetimeFigureOut">
              <a:rPr lang="en-US" smtClean="0"/>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C8FBF4-7AA4-4C3B-99A2-B9D88CEB665C}"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370EAD-DF38-4D13-87FE-EE13EBCCC28A}" type="datetimeFigureOut">
              <a:rPr lang="en-US" smtClean="0"/>
              <a:t>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C8FBF4-7AA4-4C3B-99A2-B9D88CEB665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D370EAD-DF38-4D13-87FE-EE13EBCCC28A}" type="datetimeFigureOut">
              <a:rPr lang="en-US" smtClean="0"/>
              <a:t>1/18/2016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C8FBF4-7AA4-4C3B-99A2-B9D88CEB665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D370EAD-DF38-4D13-87FE-EE13EBCCC28A}" type="datetimeFigureOut">
              <a:rPr lang="en-US" smtClean="0"/>
              <a:t>1/18/2016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C8FBF4-7AA4-4C3B-99A2-B9D88CEB665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370EAD-DF38-4D13-87FE-EE13EBCCC28A}" type="datetimeFigureOut">
              <a:rPr lang="en-US" smtClean="0"/>
              <a:t>1/18/2016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C8FBF4-7AA4-4C3B-99A2-B9D88CEB665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370EAD-DF38-4D13-87FE-EE13EBCCC28A}" type="datetimeFigureOut">
              <a:rPr lang="en-US" smtClean="0"/>
              <a:t>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C8FBF4-7AA4-4C3B-99A2-B9D88CEB665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D370EAD-DF38-4D13-87FE-EE13EBCCC28A}" type="datetimeFigureOut">
              <a:rPr lang="en-US" smtClean="0"/>
              <a:t>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0C8FBF4-7AA4-4C3B-99A2-B9D88CEB665C}"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D370EAD-DF38-4D13-87FE-EE13EBCCC28A}" type="datetimeFigureOut">
              <a:rPr lang="en-US" smtClean="0"/>
              <a:t>1/18/2016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0C8FBF4-7AA4-4C3B-99A2-B9D88CEB665C}"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rotor-apps.com/MHI/safety3.html"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rotor-apps.com/MHI/safety2.html"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rotor-apps.com/MHI/safety5.html"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gif"/><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5" name="Content Placeholder 4"/>
          <p:cNvSpPr>
            <a:spLocks noGrp="1"/>
          </p:cNvSpPr>
          <p:nvPr>
            <p:ph type="subTitle" idx="1"/>
          </p:nvPr>
        </p:nvSpPr>
        <p:spPr>
          <a:xfrm>
            <a:off x="609600" y="1524000"/>
            <a:ext cx="7854696" cy="505264"/>
          </a:xfrm>
        </p:spPr>
        <p:txBody>
          <a:bodyPr/>
          <a:lstStyle/>
          <a:p>
            <a:pPr algn="ctr"/>
            <a:r>
              <a:rPr lang="en-US" dirty="0" smtClean="0"/>
              <a:t>Company Introduction</a:t>
            </a:r>
            <a:endParaRPr lang="en-US" dirty="0"/>
          </a:p>
        </p:txBody>
      </p:sp>
      <p:sp>
        <p:nvSpPr>
          <p:cNvPr id="7" name="TextBox 6"/>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8" name="TextBox 7"/>
          <p:cNvSpPr txBox="1"/>
          <p:nvPr/>
        </p:nvSpPr>
        <p:spPr>
          <a:xfrm>
            <a:off x="1371600" y="1981200"/>
            <a:ext cx="6400800" cy="1015663"/>
          </a:xfrm>
          <a:prstGeom prst="rect">
            <a:avLst/>
          </a:prstGeom>
          <a:noFill/>
        </p:spPr>
        <p:txBody>
          <a:bodyPr wrap="square" rtlCol="0">
            <a:spAutoFit/>
          </a:bodyPr>
          <a:lstStyle/>
          <a:p>
            <a:pPr marL="285750" indent="-285750">
              <a:buFont typeface="Courier New" panose="02070309020205020404" pitchFamily="49" charset="0"/>
              <a:buChar char="o"/>
            </a:pPr>
            <a:r>
              <a:rPr lang="en-US" sz="2000" dirty="0" smtClean="0">
                <a:latin typeface="Verdana" panose="020B0604030504040204" pitchFamily="34" charset="0"/>
                <a:ea typeface="Verdana" panose="020B0604030504040204" pitchFamily="34" charset="0"/>
                <a:cs typeface="Verdana" panose="020B0604030504040204" pitchFamily="34" charset="0"/>
              </a:rPr>
              <a:t>Established in 1973</a:t>
            </a:r>
          </a:p>
          <a:p>
            <a:pPr marL="285750" indent="-285750">
              <a:buFont typeface="Courier New" panose="02070309020205020404" pitchFamily="49" charset="0"/>
              <a:buChar char="o"/>
            </a:pPr>
            <a:endParaRPr lang="en-US" sz="20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buFont typeface="Courier New" panose="02070309020205020404" pitchFamily="49" charset="0"/>
              <a:buChar char="o"/>
            </a:pPr>
            <a:r>
              <a:rPr lang="en-US" sz="2000" dirty="0" smtClean="0">
                <a:latin typeface="Verdana" panose="020B0604030504040204" pitchFamily="34" charset="0"/>
                <a:ea typeface="Verdana" panose="020B0604030504040204" pitchFamily="34" charset="0"/>
                <a:cs typeface="Verdana" panose="020B0604030504040204" pitchFamily="34" charset="0"/>
              </a:rPr>
              <a:t>Alaskan-Owned and Operated for </a:t>
            </a:r>
            <a:r>
              <a:rPr lang="en-US" sz="2000" dirty="0" smtClean="0">
                <a:latin typeface="Verdana" panose="020B0604030504040204" pitchFamily="34" charset="0"/>
                <a:ea typeface="Verdana" panose="020B0604030504040204" pitchFamily="34" charset="0"/>
                <a:cs typeface="Verdana" panose="020B0604030504040204" pitchFamily="34" charset="0"/>
              </a:rPr>
              <a:t>42 </a:t>
            </a:r>
            <a:r>
              <a:rPr lang="en-US" sz="2000" dirty="0" smtClean="0">
                <a:latin typeface="Verdana" panose="020B0604030504040204" pitchFamily="34" charset="0"/>
                <a:ea typeface="Verdana" panose="020B0604030504040204" pitchFamily="34" charset="0"/>
                <a:cs typeface="Verdana" panose="020B0604030504040204" pitchFamily="34" charset="0"/>
              </a:rPr>
              <a:t>years</a:t>
            </a:r>
            <a:endParaRPr lang="en-US" dirty="0"/>
          </a:p>
        </p:txBody>
      </p:sp>
      <p:pic>
        <p:nvPicPr>
          <p:cNvPr id="9" name="Picture 2" descr="C:\Users\dom\Google Drive\My Documents\Training\UAA PPT\maritime_ak.jpg"/>
          <p:cNvPicPr>
            <a:picLocks noChangeAspect="1" noChangeArrowheads="1"/>
          </p:cNvPicPr>
          <p:nvPr/>
        </p:nvPicPr>
        <p:blipFill>
          <a:blip r:embed="rId2" cstate="print"/>
          <a:srcRect/>
          <a:stretch>
            <a:fillRect/>
          </a:stretch>
        </p:blipFill>
        <p:spPr bwMode="auto">
          <a:xfrm>
            <a:off x="1143000" y="3048000"/>
            <a:ext cx="6598090" cy="354411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Safety Program - Policy</a:t>
            </a:r>
            <a:endParaRPr lang="en-US" dirty="0"/>
          </a:p>
        </p:txBody>
      </p:sp>
      <p:sp>
        <p:nvSpPr>
          <p:cNvPr id="5" name="TextBox 4"/>
          <p:cNvSpPr txBox="1"/>
          <p:nvPr/>
        </p:nvSpPr>
        <p:spPr>
          <a:xfrm>
            <a:off x="838200" y="2286000"/>
            <a:ext cx="7543800" cy="3970318"/>
          </a:xfrm>
          <a:prstGeom prst="rect">
            <a:avLst/>
          </a:prstGeom>
          <a:noFill/>
        </p:spPr>
        <p:txBody>
          <a:bodyPr wrap="square" rtlCol="0">
            <a:spAutoFit/>
          </a:bodyPr>
          <a:lstStyle/>
          <a:p>
            <a:pPr algn="just"/>
            <a:r>
              <a:rPr lang="en-US" dirty="0"/>
              <a:t>Maritime Helicopters objective is to provide the healthiest, safest environmentally sustainable workplace with the highest standards of quality and service to our customers, and to constantly strive to improve these standards, thereby maintaining our position as a leading provider of helicopter and associated support services. </a:t>
            </a:r>
            <a:endParaRPr lang="en-US" dirty="0" smtClean="0"/>
          </a:p>
          <a:p>
            <a:pPr algn="just"/>
            <a:endParaRPr lang="en-US" dirty="0"/>
          </a:p>
          <a:p>
            <a:pPr algn="just"/>
            <a:r>
              <a:rPr lang="en-US" dirty="0"/>
              <a:t>The Maritime Helicopters Board and everyone employed throughout the group is responsible for ensuring the wellbeing of themselves and </a:t>
            </a:r>
            <a:r>
              <a:rPr lang="en-US" dirty="0" smtClean="0"/>
              <a:t>exercising </a:t>
            </a:r>
            <a:r>
              <a:rPr lang="en-US" dirty="0"/>
              <a:t>a duty of care to others by operating appropriately and demonstrating compliance with this policy, the associated regulatory requirements, company processes and procedures at all times</a:t>
            </a:r>
            <a:r>
              <a:rPr lang="en-US" dirty="0" smtClean="0"/>
              <a:t>.</a:t>
            </a:r>
          </a:p>
          <a:p>
            <a:pPr algn="just"/>
            <a:r>
              <a:rPr lang="en-US" dirty="0" smtClean="0"/>
              <a:t> </a:t>
            </a:r>
            <a:endParaRPr lang="en-US" dirty="0"/>
          </a:p>
          <a:p>
            <a:pPr algn="just"/>
            <a:r>
              <a:rPr lang="en-US" dirty="0"/>
              <a:t>Good Safety performance is critical to the success of our business and our goals are simply stated;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Safety Program</a:t>
            </a:r>
            <a:endParaRPr lang="en-US" dirty="0"/>
          </a:p>
        </p:txBody>
      </p:sp>
      <p:sp>
        <p:nvSpPr>
          <p:cNvPr id="5" name="TextBox 4"/>
          <p:cNvSpPr txBox="1"/>
          <p:nvPr/>
        </p:nvSpPr>
        <p:spPr>
          <a:xfrm>
            <a:off x="838200" y="1981200"/>
            <a:ext cx="7543800" cy="646331"/>
          </a:xfrm>
          <a:prstGeom prst="rect">
            <a:avLst/>
          </a:prstGeom>
          <a:noFill/>
        </p:spPr>
        <p:txBody>
          <a:bodyPr wrap="square" rtlCol="0">
            <a:spAutoFit/>
          </a:bodyPr>
          <a:lstStyle/>
          <a:p>
            <a:pPr algn="just"/>
            <a:r>
              <a:rPr lang="en-US" dirty="0"/>
              <a:t>Maritime </a:t>
            </a:r>
            <a:r>
              <a:rPr lang="en-US" dirty="0" smtClean="0"/>
              <a:t>Helicopters Health, Safety and Environmental (HSE) Manual can be found on the Maritime Helicopters Maintenance Portal under SAFETY .</a:t>
            </a:r>
            <a:endParaRPr lang="en-US" dirty="0"/>
          </a:p>
        </p:txBody>
      </p:sp>
      <p:sp>
        <p:nvSpPr>
          <p:cNvPr id="6" name="Rectangle 5"/>
          <p:cNvSpPr/>
          <p:nvPr/>
        </p:nvSpPr>
        <p:spPr>
          <a:xfrm>
            <a:off x="1828800" y="2590800"/>
            <a:ext cx="5486400" cy="369332"/>
          </a:xfrm>
          <a:prstGeom prst="rect">
            <a:avLst/>
          </a:prstGeom>
        </p:spPr>
        <p:txBody>
          <a:bodyPr wrap="square">
            <a:spAutoFit/>
          </a:bodyPr>
          <a:lstStyle/>
          <a:p>
            <a:r>
              <a:rPr lang="en-US" dirty="0" smtClean="0">
                <a:hlinkClick r:id="rId2"/>
              </a:rPr>
              <a:t>http://www.rotor-apps.com/MHI/safety3.html</a:t>
            </a:r>
            <a:endParaRPr lang="en-US" dirty="0"/>
          </a:p>
        </p:txBody>
      </p:sp>
      <p:pic>
        <p:nvPicPr>
          <p:cNvPr id="25602" name="Picture 2"/>
          <p:cNvPicPr>
            <a:picLocks noChangeAspect="1" noChangeArrowheads="1"/>
          </p:cNvPicPr>
          <p:nvPr/>
        </p:nvPicPr>
        <p:blipFill>
          <a:blip r:embed="rId3" cstate="print"/>
          <a:srcRect/>
          <a:stretch>
            <a:fillRect/>
          </a:stretch>
        </p:blipFill>
        <p:spPr bwMode="auto">
          <a:xfrm>
            <a:off x="2667000" y="3048000"/>
            <a:ext cx="3505200" cy="36966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Safety Program</a:t>
            </a:r>
            <a:endParaRPr lang="en-US" dirty="0"/>
          </a:p>
        </p:txBody>
      </p:sp>
      <p:sp>
        <p:nvSpPr>
          <p:cNvPr id="5" name="TextBox 4"/>
          <p:cNvSpPr txBox="1"/>
          <p:nvPr/>
        </p:nvSpPr>
        <p:spPr>
          <a:xfrm>
            <a:off x="838200" y="1981200"/>
            <a:ext cx="7543800" cy="646331"/>
          </a:xfrm>
          <a:prstGeom prst="rect">
            <a:avLst/>
          </a:prstGeom>
          <a:noFill/>
        </p:spPr>
        <p:txBody>
          <a:bodyPr wrap="square" rtlCol="0">
            <a:spAutoFit/>
          </a:bodyPr>
          <a:lstStyle/>
          <a:p>
            <a:pPr algn="just"/>
            <a:r>
              <a:rPr lang="en-US" dirty="0"/>
              <a:t>Maritime </a:t>
            </a:r>
            <a:r>
              <a:rPr lang="en-US" dirty="0" smtClean="0"/>
              <a:t>Helicopters Risk Management Manual can be found on the Maritime Helicopters Maintenance Portal under  SAFETY .</a:t>
            </a:r>
            <a:endParaRPr lang="en-US" dirty="0"/>
          </a:p>
        </p:txBody>
      </p:sp>
      <p:sp>
        <p:nvSpPr>
          <p:cNvPr id="6" name="Rectangle 5"/>
          <p:cNvSpPr/>
          <p:nvPr/>
        </p:nvSpPr>
        <p:spPr>
          <a:xfrm>
            <a:off x="1828800" y="2590800"/>
            <a:ext cx="5486400" cy="369332"/>
          </a:xfrm>
          <a:prstGeom prst="rect">
            <a:avLst/>
          </a:prstGeom>
        </p:spPr>
        <p:txBody>
          <a:bodyPr wrap="square">
            <a:spAutoFit/>
          </a:bodyPr>
          <a:lstStyle/>
          <a:p>
            <a:r>
              <a:rPr lang="en-US" dirty="0" smtClean="0">
                <a:hlinkClick r:id="rId2"/>
              </a:rPr>
              <a:t>http://www.rotor-apps.com/MHI/safety2.html</a:t>
            </a:r>
            <a:endParaRPr lang="en-US" dirty="0"/>
          </a:p>
        </p:txBody>
      </p:sp>
      <p:pic>
        <p:nvPicPr>
          <p:cNvPr id="26626" name="Picture 2"/>
          <p:cNvPicPr>
            <a:picLocks noChangeAspect="1" noChangeArrowheads="1"/>
          </p:cNvPicPr>
          <p:nvPr/>
        </p:nvPicPr>
        <p:blipFill>
          <a:blip r:embed="rId3" cstate="print"/>
          <a:srcRect/>
          <a:stretch>
            <a:fillRect/>
          </a:stretch>
        </p:blipFill>
        <p:spPr bwMode="auto">
          <a:xfrm>
            <a:off x="2912269" y="3200400"/>
            <a:ext cx="2726531" cy="34899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Safety Program</a:t>
            </a:r>
            <a:endParaRPr lang="en-US" dirty="0"/>
          </a:p>
        </p:txBody>
      </p:sp>
      <p:sp>
        <p:nvSpPr>
          <p:cNvPr id="5" name="TextBox 4"/>
          <p:cNvSpPr txBox="1"/>
          <p:nvPr/>
        </p:nvSpPr>
        <p:spPr>
          <a:xfrm>
            <a:off x="838200" y="1981200"/>
            <a:ext cx="7543800" cy="646331"/>
          </a:xfrm>
          <a:prstGeom prst="rect">
            <a:avLst/>
          </a:prstGeom>
          <a:noFill/>
        </p:spPr>
        <p:txBody>
          <a:bodyPr wrap="square" rtlCol="0">
            <a:spAutoFit/>
          </a:bodyPr>
          <a:lstStyle/>
          <a:p>
            <a:pPr algn="just"/>
            <a:r>
              <a:rPr lang="en-US" dirty="0"/>
              <a:t>Maritime </a:t>
            </a:r>
            <a:r>
              <a:rPr lang="en-US" dirty="0" smtClean="0"/>
              <a:t>Helicopters Emergency Response Plan can be found on the Maritime Helicopters Maintenance Portal under  SAFETY .</a:t>
            </a:r>
            <a:endParaRPr lang="en-US" dirty="0"/>
          </a:p>
        </p:txBody>
      </p:sp>
      <p:sp>
        <p:nvSpPr>
          <p:cNvPr id="6" name="Rectangle 5"/>
          <p:cNvSpPr/>
          <p:nvPr/>
        </p:nvSpPr>
        <p:spPr>
          <a:xfrm>
            <a:off x="1828800" y="2590800"/>
            <a:ext cx="5486400" cy="369332"/>
          </a:xfrm>
          <a:prstGeom prst="rect">
            <a:avLst/>
          </a:prstGeom>
        </p:spPr>
        <p:txBody>
          <a:bodyPr wrap="square">
            <a:spAutoFit/>
          </a:bodyPr>
          <a:lstStyle/>
          <a:p>
            <a:r>
              <a:rPr lang="en-US" dirty="0" smtClean="0">
                <a:hlinkClick r:id="rId2"/>
              </a:rPr>
              <a:t>http://www.rotor-apps.com/MHI/safety5.html</a:t>
            </a:r>
            <a:endParaRPr lang="en-US" dirty="0"/>
          </a:p>
        </p:txBody>
      </p:sp>
      <p:pic>
        <p:nvPicPr>
          <p:cNvPr id="27650" name="Picture 2"/>
          <p:cNvPicPr>
            <a:picLocks noChangeAspect="1" noChangeArrowheads="1"/>
          </p:cNvPicPr>
          <p:nvPr/>
        </p:nvPicPr>
        <p:blipFill>
          <a:blip r:embed="rId3" cstate="print"/>
          <a:srcRect/>
          <a:stretch>
            <a:fillRect/>
          </a:stretch>
        </p:blipFill>
        <p:spPr bwMode="auto">
          <a:xfrm>
            <a:off x="2971800" y="2971800"/>
            <a:ext cx="2747962" cy="358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Safety Program</a:t>
            </a:r>
            <a:endParaRPr lang="en-US" dirty="0"/>
          </a:p>
        </p:txBody>
      </p:sp>
      <p:sp>
        <p:nvSpPr>
          <p:cNvPr id="5" name="TextBox 4"/>
          <p:cNvSpPr txBox="1"/>
          <p:nvPr/>
        </p:nvSpPr>
        <p:spPr>
          <a:xfrm>
            <a:off x="838200" y="1981200"/>
            <a:ext cx="7543800" cy="3139321"/>
          </a:xfrm>
          <a:prstGeom prst="rect">
            <a:avLst/>
          </a:prstGeom>
          <a:noFill/>
        </p:spPr>
        <p:txBody>
          <a:bodyPr wrap="square" rtlCol="0">
            <a:spAutoFit/>
          </a:bodyPr>
          <a:lstStyle/>
          <a:p>
            <a:pPr algn="just"/>
            <a:r>
              <a:rPr lang="en-US" dirty="0" smtClean="0"/>
              <a:t>Accident and Incident Reporting</a:t>
            </a:r>
          </a:p>
          <a:p>
            <a:pPr algn="just"/>
            <a:endParaRPr lang="en-US" dirty="0"/>
          </a:p>
          <a:p>
            <a:pPr algn="just"/>
            <a:r>
              <a:rPr lang="en-US" dirty="0" smtClean="0"/>
              <a:t>All accident and incidents shall be reported and a form completed depending if the accident /incident occurred on the ground or in the air.</a:t>
            </a:r>
          </a:p>
          <a:p>
            <a:pPr algn="just"/>
            <a:endParaRPr lang="en-US" dirty="0" smtClean="0"/>
          </a:p>
          <a:p>
            <a:pPr algn="just"/>
            <a:r>
              <a:rPr lang="en-US" dirty="0" smtClean="0"/>
              <a:t>Forms my be obtains from the MHI Quality and Safety Manager.</a:t>
            </a:r>
          </a:p>
          <a:p>
            <a:pPr algn="just"/>
            <a:endParaRPr lang="en-US" dirty="0"/>
          </a:p>
          <a:p>
            <a:pPr algn="just"/>
            <a:r>
              <a:rPr lang="en-US" dirty="0" smtClean="0"/>
              <a:t>Forms include the following - </a:t>
            </a:r>
          </a:p>
          <a:p>
            <a:pPr algn="just"/>
            <a:endParaRPr lang="en-US" dirty="0"/>
          </a:p>
          <a:p>
            <a:pPr lvl="1" algn="just">
              <a:buFont typeface="Arial" pitchFamily="34" charset="0"/>
              <a:buChar char="•"/>
            </a:pPr>
            <a:r>
              <a:rPr lang="en-US" dirty="0" smtClean="0"/>
              <a:t>Ground Occurrence Report</a:t>
            </a:r>
          </a:p>
          <a:p>
            <a:pPr lvl="1" algn="just">
              <a:buFont typeface="Arial" pitchFamily="34" charset="0"/>
              <a:buChar char="•"/>
            </a:pPr>
            <a:r>
              <a:rPr lang="en-US" dirty="0" smtClean="0"/>
              <a:t>Flight Irregularity Report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Forms and Records</a:t>
            </a:r>
            <a:endParaRPr lang="en-US" dirty="0"/>
          </a:p>
        </p:txBody>
      </p:sp>
      <p:sp>
        <p:nvSpPr>
          <p:cNvPr id="5" name="TextBox 4"/>
          <p:cNvSpPr txBox="1"/>
          <p:nvPr/>
        </p:nvSpPr>
        <p:spPr>
          <a:xfrm>
            <a:off x="838200" y="2133600"/>
            <a:ext cx="7543800" cy="4062651"/>
          </a:xfrm>
          <a:prstGeom prst="rect">
            <a:avLst/>
          </a:prstGeom>
          <a:noFill/>
        </p:spPr>
        <p:txBody>
          <a:bodyPr wrap="square" rtlCol="0">
            <a:spAutoFit/>
          </a:bodyPr>
          <a:lstStyle/>
          <a:p>
            <a:pPr lvl="1"/>
            <a:r>
              <a:rPr lang="en-US" b="1" u="sng" dirty="0"/>
              <a:t>Log </a:t>
            </a:r>
            <a:r>
              <a:rPr lang="en-US" b="1" u="sng" dirty="0" smtClean="0"/>
              <a:t>Books </a:t>
            </a:r>
            <a:r>
              <a:rPr lang="en-US" dirty="0" smtClean="0"/>
              <a:t>– Located in aircraft.  All maintenance performed on MHI aircraft  shall have a logbook entry and 43.9/11 sign off returning the aircraft to service.</a:t>
            </a:r>
          </a:p>
          <a:p>
            <a:pPr lvl="1"/>
            <a:endParaRPr lang="en-US" sz="800" dirty="0"/>
          </a:p>
          <a:p>
            <a:pPr lvl="1"/>
            <a:r>
              <a:rPr lang="en-US" b="1" u="sng" dirty="0"/>
              <a:t>Form </a:t>
            </a:r>
            <a:r>
              <a:rPr lang="en-US" b="1" u="sng" dirty="0" smtClean="0"/>
              <a:t>337 </a:t>
            </a:r>
            <a:r>
              <a:rPr lang="en-US" dirty="0" smtClean="0"/>
              <a:t>– Used any time there is a modification to the aircraft that affects it’s original  Type Certificate.</a:t>
            </a:r>
          </a:p>
          <a:p>
            <a:pPr lvl="1"/>
            <a:endParaRPr lang="en-US" sz="800" dirty="0"/>
          </a:p>
          <a:p>
            <a:pPr lvl="1"/>
            <a:r>
              <a:rPr lang="en-US" b="1" u="sng" dirty="0"/>
              <a:t>Component </a:t>
            </a:r>
            <a:r>
              <a:rPr lang="en-US" b="1" u="sng" dirty="0" smtClean="0"/>
              <a:t>Cards </a:t>
            </a:r>
            <a:r>
              <a:rPr lang="en-US" dirty="0" smtClean="0"/>
              <a:t>– Maintained in the Homer and Fairbanks maintenance offices.  The card are usually only filled out by the DOM, Fairbanks Maintenance Manager or Chief Inspectors.</a:t>
            </a:r>
          </a:p>
          <a:p>
            <a:pPr lvl="1"/>
            <a:endParaRPr lang="en-US" sz="800" dirty="0"/>
          </a:p>
          <a:p>
            <a:pPr lvl="1"/>
            <a:r>
              <a:rPr lang="en-US" b="1" u="sng" dirty="0" smtClean="0"/>
              <a:t>Tags</a:t>
            </a:r>
            <a:r>
              <a:rPr lang="en-US" dirty="0" smtClean="0"/>
              <a:t> – Any items removed from an aircraft shall be tagged either by placing the appropriated Red, Green or Yellow tag on the component or during inspections, or tag the table where the parts from the aircraft are temporarily placed.</a:t>
            </a:r>
            <a:endParaRPr lang="en-US" sz="2000" dirty="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Maintenance Concepts</a:t>
            </a:r>
            <a:endParaRPr lang="en-US" dirty="0"/>
          </a:p>
        </p:txBody>
      </p:sp>
      <p:sp>
        <p:nvSpPr>
          <p:cNvPr id="5" name="TextBox 4"/>
          <p:cNvSpPr txBox="1"/>
          <p:nvPr/>
        </p:nvSpPr>
        <p:spPr>
          <a:xfrm>
            <a:off x="990600" y="2209800"/>
            <a:ext cx="7086600" cy="3970318"/>
          </a:xfrm>
          <a:prstGeom prst="rect">
            <a:avLst/>
          </a:prstGeom>
          <a:noFill/>
        </p:spPr>
        <p:txBody>
          <a:bodyPr wrap="square" rtlCol="0">
            <a:spAutoFit/>
          </a:bodyPr>
          <a:lstStyle/>
          <a:p>
            <a:r>
              <a:rPr lang="en-US" b="1" u="sng" dirty="0" smtClean="0"/>
              <a:t>Operations Specifications</a:t>
            </a:r>
            <a:r>
              <a:rPr lang="en-US" dirty="0" smtClean="0"/>
              <a:t> - Basically </a:t>
            </a:r>
            <a:r>
              <a:rPr lang="en-US" dirty="0"/>
              <a:t>a contract between the FAA and the </a:t>
            </a:r>
            <a:r>
              <a:rPr lang="en-US" dirty="0" smtClean="0"/>
              <a:t>operator. </a:t>
            </a:r>
            <a:r>
              <a:rPr lang="en-US" dirty="0"/>
              <a:t>It grants permission for the </a:t>
            </a:r>
            <a:r>
              <a:rPr lang="en-US" dirty="0" smtClean="0"/>
              <a:t> Air Carrier and/or Repair Station to operate under specific approvals and guidelines. </a:t>
            </a:r>
          </a:p>
          <a:p>
            <a:endParaRPr lang="en-US" dirty="0"/>
          </a:p>
          <a:p>
            <a:r>
              <a:rPr lang="en-US" dirty="0" smtClean="0"/>
              <a:t>The “</a:t>
            </a:r>
            <a:r>
              <a:rPr lang="en-US" dirty="0" err="1" smtClean="0"/>
              <a:t>OpSpecs</a:t>
            </a:r>
            <a:r>
              <a:rPr lang="en-US" dirty="0" smtClean="0"/>
              <a:t>” </a:t>
            </a:r>
            <a:r>
              <a:rPr lang="en-US" dirty="0"/>
              <a:t>are created </a:t>
            </a:r>
            <a:r>
              <a:rPr lang="en-US" dirty="0" smtClean="0"/>
              <a:t>either by the FAA or Air Carrier and must be signed by both the FAA and the carrier before they are issued.</a:t>
            </a:r>
          </a:p>
          <a:p>
            <a:endParaRPr lang="en-US" dirty="0"/>
          </a:p>
          <a:p>
            <a:r>
              <a:rPr lang="en-US" dirty="0" smtClean="0"/>
              <a:t>They are updated as operations change with the operator such as going from VFR to adding IFR.</a:t>
            </a:r>
          </a:p>
          <a:p>
            <a:endParaRPr lang="en-US" dirty="0"/>
          </a:p>
          <a:p>
            <a:r>
              <a:rPr lang="en-US" dirty="0" smtClean="0"/>
              <a:t>They are divided into under the CFR they regulate such as Part 133,</a:t>
            </a:r>
          </a:p>
          <a:p>
            <a:r>
              <a:rPr lang="en-US" dirty="0" smtClean="0"/>
              <a:t>137, 135 and Part 145. Each is further divided into Part A, B and D depending on what is addressed i.e. management, operations, maintenance,  aircraft listing, MEL, etc.</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Maintenance Concepts</a:t>
            </a:r>
            <a:endParaRPr lang="en-US" dirty="0"/>
          </a:p>
        </p:txBody>
      </p:sp>
      <p:sp>
        <p:nvSpPr>
          <p:cNvPr id="5" name="TextBox 4"/>
          <p:cNvSpPr txBox="1"/>
          <p:nvPr/>
        </p:nvSpPr>
        <p:spPr>
          <a:xfrm>
            <a:off x="990600" y="2057400"/>
            <a:ext cx="7086600" cy="4431983"/>
          </a:xfrm>
          <a:prstGeom prst="rect">
            <a:avLst/>
          </a:prstGeom>
          <a:noFill/>
        </p:spPr>
        <p:txBody>
          <a:bodyPr wrap="square" rtlCol="0">
            <a:spAutoFit/>
          </a:bodyPr>
          <a:lstStyle/>
          <a:p>
            <a:pPr algn="just"/>
            <a:r>
              <a:rPr lang="en-US" b="1" u="sng" dirty="0" smtClean="0"/>
              <a:t>Daily Inspections</a:t>
            </a:r>
            <a:r>
              <a:rPr lang="en-US" dirty="0" smtClean="0"/>
              <a:t> - </a:t>
            </a:r>
            <a:r>
              <a:rPr lang="en-US" sz="1200" dirty="0"/>
              <a:t>All aircraft will have an Airworthiness Check performed by a company mechanic in accordance with the applicable Maintenance Manual. This shall be performed on days the aircraft is in service, after the last flight or before the first fight of the day. When a Airworthiness Check has been completed, the mechanic shall place a green sock over the cyclic indicating to the pilot the check has been performed.</a:t>
            </a:r>
          </a:p>
          <a:p>
            <a:pPr algn="just"/>
            <a:r>
              <a:rPr lang="en-US" dirty="0"/>
              <a:t> </a:t>
            </a:r>
          </a:p>
          <a:p>
            <a:pPr algn="just"/>
            <a:r>
              <a:rPr lang="en-US" sz="1200" dirty="0"/>
              <a:t>It is expected that if a mechanic is physically present, this check shall be performed by the mechanic each flight day. The mechanic shall also meet with the duty pilot to review the Aircraft Status CALM Report to include any pen and ink changes to ensure awareness of items coming due. Pilots and mechanics must concur that all items coming due are noted on the Aircraft Status CALM Report and the Items Due section of the Aircraft Log Book.  </a:t>
            </a:r>
          </a:p>
          <a:p>
            <a:pPr algn="just"/>
            <a:r>
              <a:rPr lang="en-US" sz="1200" dirty="0"/>
              <a:t> </a:t>
            </a:r>
          </a:p>
          <a:p>
            <a:pPr algn="just"/>
            <a:r>
              <a:rPr lang="en-US" sz="1200" dirty="0"/>
              <a:t>If maintenance discrepancies are identified during the Airworthiness Check, an appropriate log book entry shall be made by the individual who made the discovery and an appropriately rated mechanic contacted to perform corrective action.</a:t>
            </a:r>
          </a:p>
          <a:p>
            <a:pPr algn="just"/>
            <a:r>
              <a:rPr lang="en-US" sz="1200" dirty="0"/>
              <a:t> </a:t>
            </a:r>
          </a:p>
          <a:p>
            <a:pPr algn="just"/>
            <a:r>
              <a:rPr lang="en-US" sz="1200" dirty="0" smtClean="0"/>
              <a:t>In </a:t>
            </a:r>
            <a:r>
              <a:rPr lang="en-US" sz="1200" dirty="0"/>
              <a:t>the absence of a company mechanic, the pilots preflight shall be the equivalent of an aircraft Airworthiness Check. The pilot shall record the preflight / airworthiness check by signing the appropriate section of the Helicopter Log. The pilot shall utilize the preflight section of the appropriate approved Rotorcraft Flight Manual. This check shall include a review of the Aircraft Status CALM Report . </a:t>
            </a:r>
          </a:p>
          <a:p>
            <a:pPr algn="just"/>
            <a:r>
              <a:rPr lang="en-US" sz="1200" dirty="0"/>
              <a:t> </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Maintenance Concepts</a:t>
            </a:r>
            <a:endParaRPr lang="en-US" dirty="0"/>
          </a:p>
        </p:txBody>
      </p:sp>
      <p:sp>
        <p:nvSpPr>
          <p:cNvPr id="5" name="TextBox 4"/>
          <p:cNvSpPr txBox="1"/>
          <p:nvPr/>
        </p:nvSpPr>
        <p:spPr>
          <a:xfrm>
            <a:off x="990600" y="2057400"/>
            <a:ext cx="7086600" cy="1754326"/>
          </a:xfrm>
          <a:prstGeom prst="rect">
            <a:avLst/>
          </a:prstGeom>
          <a:noFill/>
        </p:spPr>
        <p:txBody>
          <a:bodyPr wrap="square" rtlCol="0">
            <a:spAutoFit/>
          </a:bodyPr>
          <a:lstStyle/>
          <a:p>
            <a:pPr algn="just"/>
            <a:r>
              <a:rPr lang="en-US" b="1" u="sng" dirty="0"/>
              <a:t>P</a:t>
            </a:r>
            <a:r>
              <a:rPr lang="en-US" b="1" u="sng" dirty="0" smtClean="0"/>
              <a:t>reventative Maintenance</a:t>
            </a:r>
            <a:r>
              <a:rPr lang="en-US" dirty="0" smtClean="0"/>
              <a:t> – Defined as simple </a:t>
            </a:r>
            <a:r>
              <a:rPr lang="en-US" dirty="0"/>
              <a:t>or minor preservation operations and the replacement of small standard parts not involving complex assembly operations</a:t>
            </a:r>
            <a:r>
              <a:rPr lang="en-US" dirty="0" smtClean="0"/>
              <a:t>.</a:t>
            </a:r>
          </a:p>
          <a:p>
            <a:pPr algn="just"/>
            <a:endParaRPr lang="en-US" dirty="0"/>
          </a:p>
          <a:p>
            <a:pPr algn="just"/>
            <a:r>
              <a:rPr lang="en-US" dirty="0" smtClean="0"/>
              <a:t>Maritime Helicopters has an aggressive preventative maintenance program due to the type of environment we must operate in.</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Maintenance Concepts</a:t>
            </a:r>
            <a:endParaRPr lang="en-US" dirty="0"/>
          </a:p>
        </p:txBody>
      </p:sp>
      <p:sp>
        <p:nvSpPr>
          <p:cNvPr id="5" name="TextBox 4"/>
          <p:cNvSpPr txBox="1"/>
          <p:nvPr/>
        </p:nvSpPr>
        <p:spPr>
          <a:xfrm>
            <a:off x="990600" y="2057400"/>
            <a:ext cx="7086600" cy="4216539"/>
          </a:xfrm>
          <a:prstGeom prst="rect">
            <a:avLst/>
          </a:prstGeom>
          <a:noFill/>
        </p:spPr>
        <p:txBody>
          <a:bodyPr wrap="square" rtlCol="0">
            <a:spAutoFit/>
          </a:bodyPr>
          <a:lstStyle/>
          <a:p>
            <a:pPr algn="just"/>
            <a:r>
              <a:rPr lang="en-US" b="1" u="sng" dirty="0" smtClean="0"/>
              <a:t>Component Overhaul Intervals</a:t>
            </a:r>
            <a:r>
              <a:rPr lang="en-US" dirty="0" smtClean="0"/>
              <a:t> –  </a:t>
            </a:r>
            <a:r>
              <a:rPr lang="en-US" dirty="0"/>
              <a:t>Overhauls are accomplished by a certified repair station, or other approved facilities in accordance with the aircraft, engine, or accessory manufacturers’ manual. </a:t>
            </a:r>
            <a:endParaRPr lang="en-US" dirty="0" smtClean="0"/>
          </a:p>
          <a:p>
            <a:pPr algn="just"/>
            <a:endParaRPr lang="en-US" sz="800" dirty="0"/>
          </a:p>
          <a:p>
            <a:pPr algn="just"/>
            <a:r>
              <a:rPr lang="en-US" dirty="0" smtClean="0"/>
              <a:t>Each </a:t>
            </a:r>
            <a:r>
              <a:rPr lang="en-US" dirty="0"/>
              <a:t>aircraft Maintenance Manual contains a table, which summarizes the overhaul schedule of the airframe and engine components and accessories.</a:t>
            </a:r>
          </a:p>
          <a:p>
            <a:pPr algn="just"/>
            <a:r>
              <a:rPr lang="en-US" dirty="0"/>
              <a:t> </a:t>
            </a:r>
          </a:p>
          <a:p>
            <a:pPr algn="just"/>
            <a:r>
              <a:rPr lang="en-US" dirty="0" smtClean="0"/>
              <a:t>No </a:t>
            </a:r>
            <a:r>
              <a:rPr lang="en-US" dirty="0"/>
              <a:t>deviations to the retirement schedule contained in the airworthiness limitations section of the manufacturer's manuals. </a:t>
            </a:r>
            <a:endParaRPr lang="en-US" dirty="0" smtClean="0"/>
          </a:p>
          <a:p>
            <a:pPr algn="just"/>
            <a:endParaRPr lang="en-US" sz="800" dirty="0"/>
          </a:p>
          <a:p>
            <a:pPr algn="just"/>
            <a:r>
              <a:rPr lang="en-US" dirty="0" smtClean="0"/>
              <a:t>Overhaul extensions may be requested thru the manufacturer and FAA.  This will be done thru the DOM. (See MHI GMM Section B)</a:t>
            </a:r>
          </a:p>
          <a:p>
            <a:pPr algn="just"/>
            <a:endParaRPr lang="en-US" sz="800" dirty="0"/>
          </a:p>
          <a:p>
            <a:pPr algn="just"/>
            <a:r>
              <a:rPr lang="en-US" dirty="0" smtClean="0"/>
              <a:t>Overhaul intervals for each component are tracked on the company aircraft status report; CALM</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7" name="TextBox 6"/>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extBox 10"/>
          <p:cNvSpPr txBox="1"/>
          <p:nvPr/>
        </p:nvSpPr>
        <p:spPr>
          <a:xfrm>
            <a:off x="1676400" y="1371600"/>
            <a:ext cx="5486400" cy="646331"/>
          </a:xfrm>
          <a:prstGeom prst="rect">
            <a:avLst/>
          </a:prstGeom>
          <a:noFill/>
        </p:spPr>
        <p:txBody>
          <a:bodyPr wrap="square" rtlCol="0">
            <a:spAutoFit/>
          </a:bodyPr>
          <a:lstStyle/>
          <a:p>
            <a:pPr algn="ctr"/>
            <a:r>
              <a:rPr lang="en-US" sz="3600" dirty="0" smtClean="0"/>
              <a:t>Utility - Many Missions</a:t>
            </a:r>
            <a:endParaRPr lang="en-US" sz="3600" dirty="0"/>
          </a:p>
        </p:txBody>
      </p:sp>
      <p:pic>
        <p:nvPicPr>
          <p:cNvPr id="12" name="Picture 11" descr="oilrig.jpg"/>
          <p:cNvPicPr>
            <a:picLocks noChangeAspect="1"/>
          </p:cNvPicPr>
          <p:nvPr/>
        </p:nvPicPr>
        <p:blipFill>
          <a:blip r:embed="rId2" cstate="print"/>
          <a:stretch>
            <a:fillRect/>
          </a:stretch>
        </p:blipFill>
        <p:spPr>
          <a:xfrm>
            <a:off x="1207008" y="2438400"/>
            <a:ext cx="2705470" cy="1752600"/>
          </a:xfrm>
          <a:prstGeom prst="rect">
            <a:avLst/>
          </a:prstGeom>
        </p:spPr>
      </p:pic>
      <p:pic>
        <p:nvPicPr>
          <p:cNvPr id="13" name="Picture 12" descr="sling.jpg"/>
          <p:cNvPicPr>
            <a:picLocks noChangeAspect="1"/>
          </p:cNvPicPr>
          <p:nvPr/>
        </p:nvPicPr>
        <p:blipFill>
          <a:blip r:embed="rId3" cstate="print"/>
          <a:stretch>
            <a:fillRect/>
          </a:stretch>
        </p:blipFill>
        <p:spPr>
          <a:xfrm>
            <a:off x="5486400" y="2486554"/>
            <a:ext cx="2743200" cy="1784350"/>
          </a:xfrm>
          <a:prstGeom prst="rect">
            <a:avLst/>
          </a:prstGeom>
        </p:spPr>
      </p:pic>
      <p:pic>
        <p:nvPicPr>
          <p:cNvPr id="14" name="Picture 13" descr="tower.jpg"/>
          <p:cNvPicPr>
            <a:picLocks noChangeAspect="1"/>
          </p:cNvPicPr>
          <p:nvPr/>
        </p:nvPicPr>
        <p:blipFill>
          <a:blip r:embed="rId4" cstate="print"/>
          <a:stretch>
            <a:fillRect/>
          </a:stretch>
        </p:blipFill>
        <p:spPr>
          <a:xfrm>
            <a:off x="1219200" y="4628116"/>
            <a:ext cx="2667000" cy="2001283"/>
          </a:xfrm>
          <a:prstGeom prst="rect">
            <a:avLst/>
          </a:prstGeom>
        </p:spPr>
      </p:pic>
      <p:sp>
        <p:nvSpPr>
          <p:cNvPr id="15" name="TextBox 14"/>
          <p:cNvSpPr txBox="1"/>
          <p:nvPr/>
        </p:nvSpPr>
        <p:spPr>
          <a:xfrm>
            <a:off x="1752600" y="2057400"/>
            <a:ext cx="1752600" cy="369332"/>
          </a:xfrm>
          <a:prstGeom prst="rect">
            <a:avLst/>
          </a:prstGeom>
          <a:noFill/>
        </p:spPr>
        <p:txBody>
          <a:bodyPr wrap="square" rtlCol="0">
            <a:spAutoFit/>
          </a:bodyPr>
          <a:lstStyle/>
          <a:p>
            <a:r>
              <a:rPr lang="en-US" dirty="0" smtClean="0"/>
              <a:t>Oil Exploration</a:t>
            </a:r>
            <a:endParaRPr lang="en-US" dirty="0"/>
          </a:p>
        </p:txBody>
      </p:sp>
      <p:sp>
        <p:nvSpPr>
          <p:cNvPr id="16" name="TextBox 15"/>
          <p:cNvSpPr txBox="1"/>
          <p:nvPr/>
        </p:nvSpPr>
        <p:spPr>
          <a:xfrm>
            <a:off x="5486400" y="2133600"/>
            <a:ext cx="2667000" cy="369332"/>
          </a:xfrm>
          <a:prstGeom prst="rect">
            <a:avLst/>
          </a:prstGeom>
          <a:noFill/>
        </p:spPr>
        <p:txBody>
          <a:bodyPr wrap="square" rtlCol="0">
            <a:spAutoFit/>
          </a:bodyPr>
          <a:lstStyle/>
          <a:p>
            <a:pPr algn="ctr"/>
            <a:r>
              <a:rPr lang="en-US" dirty="0" smtClean="0"/>
              <a:t>Sling Load Operations</a:t>
            </a:r>
            <a:endParaRPr lang="en-US" dirty="0"/>
          </a:p>
        </p:txBody>
      </p:sp>
      <p:pic>
        <p:nvPicPr>
          <p:cNvPr id="17" name="Picture 16" descr="Fire.jpeg"/>
          <p:cNvPicPr>
            <a:picLocks noChangeAspect="1"/>
          </p:cNvPicPr>
          <p:nvPr/>
        </p:nvPicPr>
        <p:blipFill>
          <a:blip r:embed="rId5" cstate="print"/>
          <a:stretch>
            <a:fillRect/>
          </a:stretch>
        </p:blipFill>
        <p:spPr>
          <a:xfrm>
            <a:off x="5461000" y="4648200"/>
            <a:ext cx="2692400" cy="1905000"/>
          </a:xfrm>
          <a:prstGeom prst="rect">
            <a:avLst/>
          </a:prstGeom>
        </p:spPr>
      </p:pic>
      <p:sp>
        <p:nvSpPr>
          <p:cNvPr id="18" name="Rectangle 17"/>
          <p:cNvSpPr/>
          <p:nvPr/>
        </p:nvSpPr>
        <p:spPr>
          <a:xfrm>
            <a:off x="5867400" y="4267200"/>
            <a:ext cx="1761316" cy="369332"/>
          </a:xfrm>
          <a:prstGeom prst="rect">
            <a:avLst/>
          </a:prstGeom>
        </p:spPr>
        <p:txBody>
          <a:bodyPr wrap="none">
            <a:spAutoFit/>
          </a:bodyPr>
          <a:lstStyle/>
          <a:p>
            <a:r>
              <a:rPr lang="en-US" dirty="0" smtClean="0"/>
              <a:t>Forestry Service</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Maintenance Concepts</a:t>
            </a:r>
            <a:endParaRPr lang="en-US" dirty="0"/>
          </a:p>
        </p:txBody>
      </p:sp>
      <p:sp>
        <p:nvSpPr>
          <p:cNvPr id="5" name="TextBox 4"/>
          <p:cNvSpPr txBox="1"/>
          <p:nvPr/>
        </p:nvSpPr>
        <p:spPr>
          <a:xfrm>
            <a:off x="990600" y="2057400"/>
            <a:ext cx="7086600" cy="2277547"/>
          </a:xfrm>
          <a:prstGeom prst="rect">
            <a:avLst/>
          </a:prstGeom>
          <a:noFill/>
        </p:spPr>
        <p:txBody>
          <a:bodyPr wrap="square" rtlCol="0">
            <a:spAutoFit/>
          </a:bodyPr>
          <a:lstStyle/>
          <a:p>
            <a:pPr algn="just"/>
            <a:r>
              <a:rPr lang="en-US" b="1" u="sng" dirty="0" smtClean="0"/>
              <a:t>Engine Overhaul Intervals</a:t>
            </a:r>
            <a:r>
              <a:rPr lang="en-US" dirty="0" smtClean="0"/>
              <a:t> –  </a:t>
            </a:r>
            <a:r>
              <a:rPr lang="en-US" dirty="0"/>
              <a:t>Overhauls </a:t>
            </a:r>
            <a:r>
              <a:rPr lang="en-US" dirty="0" smtClean="0"/>
              <a:t>of all MHI engines are generally accomplished thru the engine manufacturer approved facilities . </a:t>
            </a:r>
          </a:p>
          <a:p>
            <a:pPr algn="just"/>
            <a:endParaRPr lang="en-US" sz="800" dirty="0"/>
          </a:p>
          <a:p>
            <a:pPr algn="just"/>
            <a:r>
              <a:rPr lang="en-US" dirty="0" smtClean="0"/>
              <a:t>No </a:t>
            </a:r>
            <a:r>
              <a:rPr lang="en-US" dirty="0"/>
              <a:t>deviations to the retirement schedule contained in the airworthiness limitations section of the manufacturer's manuals. </a:t>
            </a:r>
            <a:endParaRPr lang="en-US" dirty="0" smtClean="0"/>
          </a:p>
          <a:p>
            <a:pPr algn="just"/>
            <a:endParaRPr lang="en-US" sz="800" dirty="0"/>
          </a:p>
          <a:p>
            <a:pPr algn="just"/>
            <a:r>
              <a:rPr lang="en-US" dirty="0" smtClean="0"/>
              <a:t>Overhaul intervals for each engine component are tracked on the company aircraft status report; CALM</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Maintenance Concepts</a:t>
            </a:r>
            <a:endParaRPr lang="en-US" dirty="0"/>
          </a:p>
        </p:txBody>
      </p:sp>
      <p:sp>
        <p:nvSpPr>
          <p:cNvPr id="5" name="TextBox 4"/>
          <p:cNvSpPr txBox="1"/>
          <p:nvPr/>
        </p:nvSpPr>
        <p:spPr>
          <a:xfrm>
            <a:off x="990600" y="2057400"/>
            <a:ext cx="7086600" cy="2831544"/>
          </a:xfrm>
          <a:prstGeom prst="rect">
            <a:avLst/>
          </a:prstGeom>
          <a:noFill/>
        </p:spPr>
        <p:txBody>
          <a:bodyPr wrap="square" rtlCol="0">
            <a:spAutoFit/>
          </a:bodyPr>
          <a:lstStyle/>
          <a:p>
            <a:pPr algn="just"/>
            <a:r>
              <a:rPr lang="en-US" b="1" u="sng" dirty="0" smtClean="0"/>
              <a:t>Weight and Balance</a:t>
            </a:r>
            <a:r>
              <a:rPr lang="en-US" dirty="0" smtClean="0"/>
              <a:t> –  All MHI aircraft must have a current weight and balance form on board to operate</a:t>
            </a:r>
          </a:p>
          <a:p>
            <a:pPr algn="just"/>
            <a:endParaRPr lang="en-US" dirty="0"/>
          </a:p>
          <a:p>
            <a:pPr algn="just"/>
            <a:r>
              <a:rPr lang="en-US" dirty="0" smtClean="0"/>
              <a:t>The weight and balance form must reflect the current configuration of the aircraft.</a:t>
            </a:r>
          </a:p>
          <a:p>
            <a:pPr algn="just"/>
            <a:endParaRPr lang="en-US" sz="800" dirty="0"/>
          </a:p>
          <a:p>
            <a:pPr algn="just"/>
            <a:r>
              <a:rPr lang="en-US" dirty="0" smtClean="0"/>
              <a:t>All aircraft are weighed coming out of our annual inspections due to OAS requirements.</a:t>
            </a:r>
          </a:p>
          <a:p>
            <a:pPr algn="just"/>
            <a:endParaRPr lang="en-US" sz="800" dirty="0"/>
          </a:p>
          <a:p>
            <a:pPr algn="just"/>
            <a:r>
              <a:rPr lang="en-US" dirty="0" smtClean="0"/>
              <a:t>Weight and Balance intervals for aircraft are tracked on the individual  aircraft status report; CALM</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Human Factors</a:t>
            </a:r>
            <a:endParaRPr lang="en-US" dirty="0"/>
          </a:p>
        </p:txBody>
      </p:sp>
      <p:pic>
        <p:nvPicPr>
          <p:cNvPr id="29699" name="Picture 3"/>
          <p:cNvPicPr>
            <a:picLocks noChangeAspect="1" noChangeArrowheads="1"/>
          </p:cNvPicPr>
          <p:nvPr/>
        </p:nvPicPr>
        <p:blipFill>
          <a:blip r:embed="rId2" cstate="print"/>
          <a:srcRect/>
          <a:stretch>
            <a:fillRect/>
          </a:stretch>
        </p:blipFill>
        <p:spPr bwMode="auto">
          <a:xfrm>
            <a:off x="2286000" y="1981200"/>
            <a:ext cx="4419600" cy="47188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Human Factors</a:t>
            </a:r>
            <a:endParaRPr lang="en-US" dirty="0"/>
          </a:p>
        </p:txBody>
      </p:sp>
      <p:sp>
        <p:nvSpPr>
          <p:cNvPr id="5" name="TextBox 4"/>
          <p:cNvSpPr txBox="1"/>
          <p:nvPr/>
        </p:nvSpPr>
        <p:spPr>
          <a:xfrm>
            <a:off x="990600" y="2057400"/>
            <a:ext cx="7086600" cy="2308324"/>
          </a:xfrm>
          <a:prstGeom prst="rect">
            <a:avLst/>
          </a:prstGeom>
          <a:noFill/>
        </p:spPr>
        <p:txBody>
          <a:bodyPr wrap="square" rtlCol="0">
            <a:spAutoFit/>
          </a:bodyPr>
          <a:lstStyle/>
          <a:p>
            <a:pPr algn="just"/>
            <a:r>
              <a:rPr lang="en-US" b="1" u="sng" dirty="0" smtClean="0"/>
              <a:t>Distractions</a:t>
            </a:r>
            <a:r>
              <a:rPr lang="en-US" dirty="0" smtClean="0"/>
              <a:t> –  </a:t>
            </a:r>
            <a:r>
              <a:rPr lang="en-US" dirty="0"/>
              <a:t>Maritime Helicopters’ maintenance technicians are tasked with a myriad of responsibilities while performing aircraft maintenance. The requirements of daily operations, particularly time constraints, regulatory compliance, mission readiness, and fiscal concerns, can create distractions in maintenance routines and procedures. It is the maintenance technician’s responsibility to minimize distractions while performing maintenance on Maritime Helicopters’ aircraft.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Human Factors</a:t>
            </a:r>
            <a:endParaRPr lang="en-US" dirty="0"/>
          </a:p>
        </p:txBody>
      </p:sp>
      <p:sp>
        <p:nvSpPr>
          <p:cNvPr id="5" name="TextBox 4"/>
          <p:cNvSpPr txBox="1"/>
          <p:nvPr/>
        </p:nvSpPr>
        <p:spPr>
          <a:xfrm>
            <a:off x="990600" y="2057400"/>
            <a:ext cx="7086600" cy="3693319"/>
          </a:xfrm>
          <a:prstGeom prst="rect">
            <a:avLst/>
          </a:prstGeom>
          <a:noFill/>
        </p:spPr>
        <p:txBody>
          <a:bodyPr wrap="square" rtlCol="0">
            <a:spAutoFit/>
          </a:bodyPr>
          <a:lstStyle/>
          <a:p>
            <a:pPr algn="just"/>
            <a:r>
              <a:rPr lang="en-US" b="1" u="sng" dirty="0" smtClean="0"/>
              <a:t>Lack of Communication</a:t>
            </a:r>
            <a:r>
              <a:rPr lang="en-US" dirty="0" smtClean="0"/>
              <a:t> –  Lack of communication is a key human factor that can result in suboptimal, incorrect, or faulty maintenance. Lack of communication between technicians could lead to a maintenance error and result in an aircraft accident. This is especially true during procedures where more than one technician performs the work on the aircraft.</a:t>
            </a:r>
          </a:p>
          <a:p>
            <a:pPr algn="just"/>
            <a:endParaRPr lang="en-US" dirty="0"/>
          </a:p>
          <a:p>
            <a:pPr algn="just"/>
            <a:r>
              <a:rPr lang="en-US" dirty="0" smtClean="0"/>
              <a:t>Continuing a job that has been started by someone else should only occur after a face-to-face meeting of technicians. The applicable paperwork should be reviewed, the completed work discussed, and attention for the next step should be drawn. Absence of either a written or oral turnover serves as warning that an error could occur</a:t>
            </a:r>
          </a:p>
          <a:p>
            <a:pPr algn="just"/>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Human Factors</a:t>
            </a:r>
            <a:endParaRPr lang="en-US" dirty="0"/>
          </a:p>
        </p:txBody>
      </p:sp>
      <p:sp>
        <p:nvSpPr>
          <p:cNvPr id="5" name="TextBox 4"/>
          <p:cNvSpPr txBox="1"/>
          <p:nvPr/>
        </p:nvSpPr>
        <p:spPr>
          <a:xfrm>
            <a:off x="990600" y="2057400"/>
            <a:ext cx="7086600" cy="3508653"/>
          </a:xfrm>
          <a:prstGeom prst="rect">
            <a:avLst/>
          </a:prstGeom>
          <a:noFill/>
        </p:spPr>
        <p:txBody>
          <a:bodyPr wrap="square" rtlCol="0">
            <a:spAutoFit/>
          </a:bodyPr>
          <a:lstStyle/>
          <a:p>
            <a:pPr algn="just"/>
            <a:r>
              <a:rPr lang="en-US" b="1" u="sng" dirty="0" smtClean="0"/>
              <a:t>Teamwork</a:t>
            </a:r>
            <a:r>
              <a:rPr lang="en-US" dirty="0" smtClean="0"/>
              <a:t> –  </a:t>
            </a:r>
            <a:r>
              <a:rPr lang="en-US" sz="1400" dirty="0"/>
              <a:t>In aviation maintenance, there will always be occasions when it is necessary to work long hours in order to maintain aircraft in an airworthy condition. It is expected that scheduled maintenance should be planned and accomplished without the need for long periods of extended work </a:t>
            </a:r>
            <a:r>
              <a:rPr lang="en-US" sz="1400" dirty="0" smtClean="0"/>
              <a:t>hours.</a:t>
            </a:r>
          </a:p>
          <a:p>
            <a:pPr algn="just"/>
            <a:endParaRPr lang="en-US" sz="1400" dirty="0"/>
          </a:p>
          <a:p>
            <a:pPr algn="just"/>
            <a:r>
              <a:rPr lang="en-US" sz="1400" dirty="0" smtClean="0"/>
              <a:t>Closely related to lack of communication, teamwork is required in aviation maintenance in many instances. Sharing of knowledge between technicians, coordinating maintenance functions, turning work over from shift to shift, and working with flight personnel to troubleshoot and test aircraft are all are executed better in an atmosphere of teamwork.</a:t>
            </a:r>
          </a:p>
          <a:p>
            <a:pPr algn="just"/>
            <a:endParaRPr lang="en-US" sz="1400" dirty="0"/>
          </a:p>
          <a:p>
            <a:pPr algn="just"/>
            <a:r>
              <a:rPr lang="en-US" sz="1400" dirty="0" smtClean="0"/>
              <a:t>Teams can win or lose depending on how well everyone in the organization works together toward a common objective. A lack of teamwork makes all jobs more difficult and, in maintenance, could result in a miscommunication that affects the airworthiness of the aircraft.</a:t>
            </a:r>
          </a:p>
          <a:p>
            <a:pPr algn="just"/>
            <a:endParaRPr lang="en-US" sz="800" dirty="0"/>
          </a:p>
          <a:p>
            <a:pPr algn="just"/>
            <a:endParaRPr lang="en-US" sz="1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Human Factors</a:t>
            </a:r>
            <a:endParaRPr lang="en-US" dirty="0"/>
          </a:p>
        </p:txBody>
      </p:sp>
      <p:sp>
        <p:nvSpPr>
          <p:cNvPr id="5" name="TextBox 4"/>
          <p:cNvSpPr txBox="1"/>
          <p:nvPr/>
        </p:nvSpPr>
        <p:spPr>
          <a:xfrm>
            <a:off x="990600" y="2057400"/>
            <a:ext cx="7086600" cy="2585323"/>
          </a:xfrm>
          <a:prstGeom prst="rect">
            <a:avLst/>
          </a:prstGeom>
          <a:noFill/>
        </p:spPr>
        <p:txBody>
          <a:bodyPr wrap="square" rtlCol="0">
            <a:spAutoFit/>
          </a:bodyPr>
          <a:lstStyle/>
          <a:p>
            <a:pPr algn="just"/>
            <a:r>
              <a:rPr lang="en-US" b="1" u="sng" dirty="0" smtClean="0"/>
              <a:t>Stress</a:t>
            </a:r>
            <a:r>
              <a:rPr lang="en-US" dirty="0" smtClean="0"/>
              <a:t> –  The causes of stress are referred to as stressors. They are categorized as physical, psychological, and physiological stressors. Following, is a list of each and how they may affect maintenance. </a:t>
            </a:r>
          </a:p>
          <a:p>
            <a:pPr algn="just"/>
            <a:endParaRPr lang="en-US" dirty="0"/>
          </a:p>
          <a:p>
            <a:pPr algn="just"/>
            <a:r>
              <a:rPr lang="en-US" dirty="0" smtClean="0"/>
              <a:t>Physical;  Temperature, Noise, Lighting, Confined Spaces</a:t>
            </a:r>
          </a:p>
          <a:p>
            <a:pPr algn="just"/>
            <a:endParaRPr lang="en-US" dirty="0"/>
          </a:p>
          <a:p>
            <a:pPr algn="just"/>
            <a:r>
              <a:rPr lang="en-US" dirty="0" smtClean="0"/>
              <a:t>Psychological; Work, Finances, Marital, Interpersonal</a:t>
            </a:r>
          </a:p>
          <a:p>
            <a:pPr algn="just"/>
            <a:endParaRPr lang="en-US" dirty="0"/>
          </a:p>
          <a:p>
            <a:pPr algn="just"/>
            <a:r>
              <a:rPr lang="en-US" dirty="0" smtClean="0"/>
              <a:t>Physiological; Illness, Poor Diet, Lack of Sleep, Shifting Schedules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Human Factors</a:t>
            </a:r>
            <a:endParaRPr lang="en-US" dirty="0"/>
          </a:p>
        </p:txBody>
      </p:sp>
      <p:sp>
        <p:nvSpPr>
          <p:cNvPr id="5" name="TextBox 4"/>
          <p:cNvSpPr txBox="1"/>
          <p:nvPr/>
        </p:nvSpPr>
        <p:spPr>
          <a:xfrm>
            <a:off x="990600" y="2057400"/>
            <a:ext cx="7086600" cy="3631763"/>
          </a:xfrm>
          <a:prstGeom prst="rect">
            <a:avLst/>
          </a:prstGeom>
          <a:noFill/>
        </p:spPr>
        <p:txBody>
          <a:bodyPr wrap="square" rtlCol="0">
            <a:spAutoFit/>
          </a:bodyPr>
          <a:lstStyle/>
          <a:p>
            <a:pPr algn="just"/>
            <a:r>
              <a:rPr lang="en-US" b="1" u="sng" dirty="0" smtClean="0"/>
              <a:t>Fatigue</a:t>
            </a:r>
            <a:r>
              <a:rPr lang="en-US" dirty="0" smtClean="0"/>
              <a:t> –  </a:t>
            </a:r>
            <a:r>
              <a:rPr lang="en-US" sz="1400" dirty="0"/>
              <a:t>In aviation maintenance, there will always be occasions when it is necessary to work long hours in order to maintain aircraft in an airworthy condition. It is expected that scheduled maintenance should be planned and accomplished without the need for long periods of extended work </a:t>
            </a:r>
            <a:r>
              <a:rPr lang="en-US" sz="1400" dirty="0" smtClean="0"/>
              <a:t>hours.</a:t>
            </a:r>
          </a:p>
          <a:p>
            <a:pPr algn="just"/>
            <a:endParaRPr lang="en-US" sz="800" dirty="0"/>
          </a:p>
          <a:p>
            <a:pPr algn="just"/>
            <a:r>
              <a:rPr lang="en-US" sz="1400" dirty="0"/>
              <a:t>Mechanics </a:t>
            </a:r>
            <a:r>
              <a:rPr lang="en-US" sz="1400" dirty="0" smtClean="0"/>
              <a:t>must have </a:t>
            </a:r>
            <a:r>
              <a:rPr lang="en-US" sz="1400" dirty="0"/>
              <a:t>adequate rest to ensure optimum performance when on </a:t>
            </a:r>
            <a:r>
              <a:rPr lang="en-US" sz="1400" dirty="0" smtClean="0"/>
              <a:t>duty. </a:t>
            </a:r>
            <a:r>
              <a:rPr lang="en-US" sz="1400" dirty="0"/>
              <a:t>Personnel safety and aircraft airworthiness are our top priority.</a:t>
            </a:r>
          </a:p>
          <a:p>
            <a:pPr algn="just"/>
            <a:endParaRPr lang="en-US" sz="800" dirty="0"/>
          </a:p>
          <a:p>
            <a:pPr algn="just"/>
            <a:r>
              <a:rPr lang="en-US" sz="1400" dirty="0"/>
              <a:t>It is expected that any mechanic who becomes aware that fatigue and/or stress have made it impossible for him or her to continue to perform maintenance in accordance with the standards required for airworthiness, will cease work and notify his or her immediate supervisor. </a:t>
            </a:r>
            <a:endParaRPr lang="en-US" sz="1400" dirty="0" smtClean="0"/>
          </a:p>
          <a:p>
            <a:pPr algn="just"/>
            <a:endParaRPr lang="en-US" sz="800" dirty="0"/>
          </a:p>
          <a:p>
            <a:pPr algn="just"/>
            <a:r>
              <a:rPr lang="en-US" sz="1400" dirty="0"/>
              <a:t>Likewise, it is the obligation of any individual supervising aircraft mechanics, to monitor the effects of extended work hours and stress (as well as environmental factors) on mechanics performance. </a:t>
            </a:r>
          </a:p>
          <a:p>
            <a:pPr algn="just"/>
            <a:endParaRPr lang="en-US" sz="1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Human Factors</a:t>
            </a:r>
            <a:endParaRPr lang="en-US" dirty="0"/>
          </a:p>
        </p:txBody>
      </p:sp>
      <p:sp>
        <p:nvSpPr>
          <p:cNvPr id="5" name="TextBox 4"/>
          <p:cNvSpPr txBox="1"/>
          <p:nvPr/>
        </p:nvSpPr>
        <p:spPr>
          <a:xfrm>
            <a:off x="990600" y="1981200"/>
            <a:ext cx="7086600" cy="4247317"/>
          </a:xfrm>
          <a:prstGeom prst="rect">
            <a:avLst/>
          </a:prstGeom>
          <a:noFill/>
        </p:spPr>
        <p:txBody>
          <a:bodyPr wrap="square" rtlCol="0">
            <a:spAutoFit/>
          </a:bodyPr>
          <a:lstStyle/>
          <a:p>
            <a:pPr algn="just"/>
            <a:r>
              <a:rPr lang="en-US" b="1" u="sng" dirty="0" smtClean="0"/>
              <a:t>Complacency</a:t>
            </a:r>
            <a:r>
              <a:rPr lang="en-US" dirty="0" smtClean="0"/>
              <a:t> – Complacency is a human factor in aviation maintenance that typically develops over time. As a technician gains knowledge and experience, a sense of self satisfaction and false confidence may occur. A repetitive task, especially an inspection item, may be overlooked or skipped because the technician has performed the task a number of times without ever finding a fault. The false assumption that inspection of the item is not important may be made. </a:t>
            </a:r>
          </a:p>
          <a:p>
            <a:pPr algn="just"/>
            <a:endParaRPr lang="en-US" dirty="0"/>
          </a:p>
          <a:p>
            <a:pPr algn="just"/>
            <a:r>
              <a:rPr lang="en-US" dirty="0" smtClean="0"/>
              <a:t>However, even if rare, a fault may exist. The consequences of the fault not being detected and corrected could cause an incident or accident. Routine tasks performed over and over allow time for the technician’s mind to wander, which may also result in a required task not being performed. When a technician finds him or herself performing work without documentation, or documenting work that was not performed, it is a sign that complacency may exist.   </a:t>
            </a:r>
            <a:endParaRPr lang="en-US" sz="1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Human Factors</a:t>
            </a:r>
            <a:endParaRPr lang="en-US" dirty="0"/>
          </a:p>
        </p:txBody>
      </p:sp>
      <p:sp>
        <p:nvSpPr>
          <p:cNvPr id="5" name="TextBox 4"/>
          <p:cNvSpPr txBox="1"/>
          <p:nvPr/>
        </p:nvSpPr>
        <p:spPr>
          <a:xfrm>
            <a:off x="990600" y="2057400"/>
            <a:ext cx="7086600" cy="3200876"/>
          </a:xfrm>
          <a:prstGeom prst="rect">
            <a:avLst/>
          </a:prstGeom>
          <a:noFill/>
        </p:spPr>
        <p:txBody>
          <a:bodyPr wrap="square" rtlCol="0">
            <a:spAutoFit/>
          </a:bodyPr>
          <a:lstStyle/>
          <a:p>
            <a:pPr algn="just"/>
            <a:r>
              <a:rPr lang="en-US" b="1" u="sng" dirty="0" smtClean="0"/>
              <a:t>Cell Phones</a:t>
            </a:r>
            <a:r>
              <a:rPr lang="en-US" dirty="0" smtClean="0"/>
              <a:t> –  </a:t>
            </a:r>
            <a:r>
              <a:rPr lang="en-US" dirty="0"/>
              <a:t>The use of cellular phones while performing maintenance on Maritime Helicopters aircraft is prohibited. </a:t>
            </a:r>
            <a:endParaRPr lang="en-US" dirty="0" smtClean="0"/>
          </a:p>
          <a:p>
            <a:pPr algn="just"/>
            <a:endParaRPr lang="en-US" dirty="0"/>
          </a:p>
          <a:p>
            <a:pPr algn="just"/>
            <a:r>
              <a:rPr lang="en-US" dirty="0" smtClean="0"/>
              <a:t>Incoming </a:t>
            </a:r>
            <a:r>
              <a:rPr lang="en-US" dirty="0"/>
              <a:t>phone calls shall be directed to voice mail and may be retrieved upon completion of the task. </a:t>
            </a:r>
            <a:endParaRPr lang="en-US" dirty="0" smtClean="0"/>
          </a:p>
          <a:p>
            <a:pPr algn="just"/>
            <a:endParaRPr lang="en-US" dirty="0"/>
          </a:p>
          <a:p>
            <a:pPr algn="just"/>
            <a:r>
              <a:rPr lang="en-US" dirty="0" smtClean="0"/>
              <a:t>Phone </a:t>
            </a:r>
            <a:r>
              <a:rPr lang="en-US" dirty="0"/>
              <a:t>calls serve as a distraction and may cause the maintenance technician to miss a critical step during a maintenance </a:t>
            </a:r>
            <a:r>
              <a:rPr lang="en-US" dirty="0" smtClean="0"/>
              <a:t>procedure.</a:t>
            </a:r>
          </a:p>
          <a:p>
            <a:pPr algn="just"/>
            <a:endParaRPr lang="en-US" dirty="0"/>
          </a:p>
          <a:p>
            <a:pPr algn="just"/>
            <a:r>
              <a:rPr lang="en-US" dirty="0" smtClean="0"/>
              <a:t>Calls may be made or received during lunch and break hours.</a:t>
            </a:r>
          </a:p>
          <a:p>
            <a:pPr algn="just"/>
            <a:endParaRPr lang="en-US" sz="800" dirty="0"/>
          </a:p>
          <a:p>
            <a:pPr algn="just"/>
            <a:endParaRPr lang="en-US" sz="1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7" name="TextBox 6"/>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26" name="TextBox 25"/>
          <p:cNvSpPr txBox="1"/>
          <p:nvPr/>
        </p:nvSpPr>
        <p:spPr>
          <a:xfrm>
            <a:off x="1143000" y="1752601"/>
            <a:ext cx="3276600" cy="3970318"/>
          </a:xfrm>
          <a:prstGeom prst="rect">
            <a:avLst/>
          </a:prstGeom>
          <a:noFill/>
        </p:spPr>
        <p:txBody>
          <a:bodyPr wrap="square" rtlCol="0">
            <a:spAutoFit/>
          </a:bodyPr>
          <a:lstStyle/>
          <a:p>
            <a:pPr marL="115888" indent="-115888">
              <a:buFont typeface="Arial" pitchFamily="34" charset="0"/>
              <a:buChar char="•"/>
            </a:pPr>
            <a:r>
              <a:rPr lang="en-US" dirty="0" smtClean="0"/>
              <a:t>Bell Helicopters Approved Service Center. – Only one in the State of Alaska</a:t>
            </a:r>
          </a:p>
          <a:p>
            <a:pPr>
              <a:buFont typeface="Arial" pitchFamily="34" charset="0"/>
              <a:buChar char="•"/>
            </a:pPr>
            <a:endParaRPr lang="en-US" dirty="0"/>
          </a:p>
          <a:p>
            <a:pPr>
              <a:buFont typeface="Arial" pitchFamily="34" charset="0"/>
              <a:buChar char="•"/>
            </a:pPr>
            <a:r>
              <a:rPr lang="en-US" dirty="0" smtClean="0"/>
              <a:t>FAA Part 145 Repair </a:t>
            </a:r>
            <a:r>
              <a:rPr lang="en-US" dirty="0" smtClean="0"/>
              <a:t>Station</a:t>
            </a:r>
          </a:p>
          <a:p>
            <a:pPr>
              <a:buFont typeface="Arial" pitchFamily="34" charset="0"/>
              <a:buChar char="•"/>
            </a:pPr>
            <a:r>
              <a:rPr lang="en-US" dirty="0" smtClean="0"/>
              <a:t>FAA Satellite Repair Station</a:t>
            </a:r>
            <a:endParaRPr lang="en-US" dirty="0" smtClean="0"/>
          </a:p>
          <a:p>
            <a:pPr>
              <a:buFont typeface="Arial" pitchFamily="34" charset="0"/>
              <a:buChar char="•"/>
            </a:pPr>
            <a:endParaRPr lang="en-US" dirty="0"/>
          </a:p>
          <a:p>
            <a:pPr>
              <a:buFont typeface="Arial" pitchFamily="34" charset="0"/>
              <a:buChar char="•"/>
            </a:pPr>
            <a:r>
              <a:rPr lang="en-US" dirty="0" smtClean="0"/>
              <a:t>FAA Part 133 Approved</a:t>
            </a:r>
          </a:p>
          <a:p>
            <a:pPr>
              <a:buFont typeface="Arial" pitchFamily="34" charset="0"/>
              <a:buChar char="•"/>
            </a:pPr>
            <a:r>
              <a:rPr lang="en-US" dirty="0" smtClean="0"/>
              <a:t>FAA Part 135 Approved</a:t>
            </a:r>
          </a:p>
          <a:p>
            <a:pPr>
              <a:buFont typeface="Arial" pitchFamily="34" charset="0"/>
              <a:buChar char="•"/>
            </a:pPr>
            <a:r>
              <a:rPr lang="en-US" dirty="0" smtClean="0"/>
              <a:t>FAA Part 137 Approved</a:t>
            </a:r>
          </a:p>
          <a:p>
            <a:pPr>
              <a:buFont typeface="Arial" pitchFamily="34" charset="0"/>
              <a:buChar char="•"/>
            </a:pPr>
            <a:endParaRPr lang="en-US" dirty="0" smtClean="0"/>
          </a:p>
          <a:p>
            <a:r>
              <a:rPr lang="en-US" dirty="0" smtClean="0"/>
              <a:t>15 </a:t>
            </a:r>
            <a:r>
              <a:rPr lang="en-US" dirty="0" smtClean="0"/>
              <a:t>Helicopters and growing….</a:t>
            </a:r>
          </a:p>
          <a:p>
            <a:endParaRPr lang="en-US" dirty="0"/>
          </a:p>
          <a:p>
            <a:endParaRPr lang="en-US" dirty="0" smtClean="0"/>
          </a:p>
        </p:txBody>
      </p:sp>
      <p:pic>
        <p:nvPicPr>
          <p:cNvPr id="27" name="Picture 2" descr="C:\Users\dom\Google Drive\My Documents\training\uaa ppt\servicecenter.jpg"/>
          <p:cNvPicPr>
            <a:picLocks noChangeAspect="1" noChangeArrowheads="1"/>
          </p:cNvPicPr>
          <p:nvPr/>
        </p:nvPicPr>
        <p:blipFill>
          <a:blip r:embed="rId2" cstate="print"/>
          <a:srcRect/>
          <a:stretch>
            <a:fillRect/>
          </a:stretch>
        </p:blipFill>
        <p:spPr bwMode="auto">
          <a:xfrm>
            <a:off x="4572000" y="1524000"/>
            <a:ext cx="3587750" cy="4790185"/>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Human Factors</a:t>
            </a:r>
            <a:endParaRPr lang="en-US" dirty="0"/>
          </a:p>
        </p:txBody>
      </p:sp>
      <p:sp>
        <p:nvSpPr>
          <p:cNvPr id="5" name="TextBox 4"/>
          <p:cNvSpPr txBox="1"/>
          <p:nvPr/>
        </p:nvSpPr>
        <p:spPr>
          <a:xfrm>
            <a:off x="1066800" y="2133600"/>
            <a:ext cx="7086600" cy="3139321"/>
          </a:xfrm>
          <a:prstGeom prst="rect">
            <a:avLst/>
          </a:prstGeom>
          <a:noFill/>
        </p:spPr>
        <p:txBody>
          <a:bodyPr wrap="square" rtlCol="0">
            <a:spAutoFit/>
          </a:bodyPr>
          <a:lstStyle/>
          <a:p>
            <a:r>
              <a:rPr lang="en-US" b="1" u="sng" dirty="0"/>
              <a:t>H</a:t>
            </a:r>
            <a:r>
              <a:rPr lang="en-US" b="1" u="sng" dirty="0" smtClean="0"/>
              <a:t>ealth Concerns</a:t>
            </a:r>
            <a:r>
              <a:rPr lang="en-US" dirty="0"/>
              <a:t> </a:t>
            </a:r>
            <a:r>
              <a:rPr lang="en-US" b="1" u="sng" dirty="0" smtClean="0"/>
              <a:t>and Family/Relationship Problems </a:t>
            </a:r>
            <a:r>
              <a:rPr lang="en-US" dirty="0" smtClean="0"/>
              <a:t>  </a:t>
            </a:r>
          </a:p>
          <a:p>
            <a:endParaRPr lang="en-US" dirty="0"/>
          </a:p>
          <a:p>
            <a:r>
              <a:rPr lang="en-US" dirty="0" smtClean="0"/>
              <a:t>Additional </a:t>
            </a:r>
            <a:r>
              <a:rPr lang="en-US" dirty="0"/>
              <a:t>distractions such as personal issues, work relationships and health concerns should be resolved prior to performing aircraft maintenance. </a:t>
            </a:r>
            <a:endParaRPr lang="en-US" dirty="0" smtClean="0"/>
          </a:p>
          <a:p>
            <a:pPr algn="just"/>
            <a:endParaRPr lang="en-US" dirty="0"/>
          </a:p>
          <a:p>
            <a:pPr algn="just"/>
            <a:r>
              <a:rPr lang="en-US" dirty="0" smtClean="0"/>
              <a:t>It </a:t>
            </a:r>
            <a:r>
              <a:rPr lang="en-US" dirty="0"/>
              <a:t>is recommended that the maintenance technician contact his or her supervisor if issues exist that would serve as a distraction while performing aircraft maintenance. </a:t>
            </a:r>
          </a:p>
          <a:p>
            <a:pPr algn="just"/>
            <a:endParaRPr lang="en-US" sz="1400" dirty="0" smtClean="0"/>
          </a:p>
          <a:p>
            <a:pPr algn="just"/>
            <a:endParaRPr lang="en-US" sz="800" dirty="0"/>
          </a:p>
          <a:p>
            <a:pPr algn="just"/>
            <a:endParaRPr lang="en-US" sz="1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Safety Standards</a:t>
            </a:r>
            <a:endParaRPr lang="en-US" dirty="0"/>
          </a:p>
        </p:txBody>
      </p:sp>
      <p:sp>
        <p:nvSpPr>
          <p:cNvPr id="5" name="TextBox 4"/>
          <p:cNvSpPr txBox="1"/>
          <p:nvPr/>
        </p:nvSpPr>
        <p:spPr>
          <a:xfrm>
            <a:off x="990600" y="2057400"/>
            <a:ext cx="7086600" cy="4862870"/>
          </a:xfrm>
          <a:prstGeom prst="rect">
            <a:avLst/>
          </a:prstGeom>
          <a:noFill/>
        </p:spPr>
        <p:txBody>
          <a:bodyPr wrap="square" rtlCol="0">
            <a:spAutoFit/>
          </a:bodyPr>
          <a:lstStyle/>
          <a:p>
            <a:pPr algn="just"/>
            <a:r>
              <a:rPr lang="en-US" sz="1600" dirty="0"/>
              <a:t>Maritime Helicopters is committed to the attainment of the highest level of safety in the accomplishment of our corporate mission. It is our goal to provide a safe and healthy working environment for all of our team members and, in doing so, to support state and federal laws regarding safety. Our intention in making this strong commitment is to eliminate injuries to our employees and accidental damage to equipment and/or property. It will be understood that team members of all levels of the company will be safety committee members.</a:t>
            </a:r>
          </a:p>
          <a:p>
            <a:pPr algn="just"/>
            <a:r>
              <a:rPr lang="en-US" sz="1600" dirty="0"/>
              <a:t> </a:t>
            </a:r>
          </a:p>
          <a:p>
            <a:pPr algn="just"/>
            <a:r>
              <a:rPr lang="en-US" sz="1600" dirty="0"/>
              <a:t>The scope of the Maritime Helicopters’ safety program includes all aspects of company practice; in flight, in the performance of maintenance; on the ramps; on the helipads; in our offices and fire prevention in every environment in which we work.</a:t>
            </a:r>
          </a:p>
          <a:p>
            <a:pPr algn="just"/>
            <a:r>
              <a:rPr lang="en-US" sz="1600" dirty="0"/>
              <a:t> </a:t>
            </a:r>
          </a:p>
          <a:p>
            <a:pPr algn="just"/>
            <a:r>
              <a:rPr lang="en-US" sz="1600" dirty="0"/>
              <a:t>Responsibility for implementing the safety program rests with the Maritime Helicopters Safety Officer, Officers, base and aviation safety managers, managers and supervisors at every level. That responsibility brings with it the obligation and authority to actively promote the safety program company-wide.</a:t>
            </a:r>
          </a:p>
          <a:p>
            <a:pPr algn="just"/>
            <a:endParaRPr lang="en-US" sz="800" dirty="0"/>
          </a:p>
          <a:p>
            <a:pPr algn="just"/>
            <a:endParaRPr lang="en-US" sz="1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Personal Safety</a:t>
            </a:r>
            <a:endParaRPr lang="en-US" dirty="0"/>
          </a:p>
        </p:txBody>
      </p:sp>
      <p:sp>
        <p:nvSpPr>
          <p:cNvPr id="5" name="TextBox 4"/>
          <p:cNvSpPr txBox="1"/>
          <p:nvPr/>
        </p:nvSpPr>
        <p:spPr>
          <a:xfrm>
            <a:off x="990600" y="2057400"/>
            <a:ext cx="7086600" cy="4093428"/>
          </a:xfrm>
          <a:prstGeom prst="rect">
            <a:avLst/>
          </a:prstGeom>
          <a:noFill/>
        </p:spPr>
        <p:txBody>
          <a:bodyPr wrap="square" rtlCol="0">
            <a:spAutoFit/>
          </a:bodyPr>
          <a:lstStyle/>
          <a:p>
            <a:pPr algn="just"/>
            <a:r>
              <a:rPr lang="en-US" b="1" u="sng" dirty="0" smtClean="0"/>
              <a:t>Proper Clothing </a:t>
            </a:r>
            <a:r>
              <a:rPr lang="en-US" sz="1600" dirty="0" smtClean="0"/>
              <a:t>- Managers shall ensure that each affected employee uses appropriate eye or face protection when exposed to eye or face hazards from flying particles, molten metal, liquid chemicals, acids or caustic liquids, chemical gases or vapors, or potentially injurious light radiation.</a:t>
            </a:r>
          </a:p>
          <a:p>
            <a:pPr algn="just"/>
            <a:endParaRPr lang="en-US" sz="1600" dirty="0"/>
          </a:p>
          <a:p>
            <a:pPr algn="just"/>
            <a:r>
              <a:rPr lang="en-US" b="1" u="sng" dirty="0" smtClean="0"/>
              <a:t>Personal protective equipment (PPE)</a:t>
            </a:r>
            <a:r>
              <a:rPr lang="en-US" b="1" dirty="0" smtClean="0"/>
              <a:t> - </a:t>
            </a:r>
            <a:r>
              <a:rPr lang="en-US" dirty="0" smtClean="0"/>
              <a:t>I</a:t>
            </a:r>
            <a:r>
              <a:rPr lang="en-US" sz="1600" dirty="0" smtClean="0"/>
              <a:t>ntended to protect, shield or isolate personnel from chemical and physical hazards. PPE includes equipment designed to protect eyes, face, head, trunk, extremities, hearing, sight and breathing in the form of protective clothing, respiratory devices, protective shields and barriers. </a:t>
            </a:r>
          </a:p>
          <a:p>
            <a:pPr algn="just"/>
            <a:endParaRPr lang="en-US" sz="1600" dirty="0"/>
          </a:p>
          <a:p>
            <a:pPr algn="just"/>
            <a:r>
              <a:rPr lang="en-US" sz="1600" dirty="0" smtClean="0"/>
              <a:t>PPE is to be used whenever it is necessary due to hazardous procedures, environment, chemical hazards, radiological hazards, or mechanical irritants encountered in a manner capable of causing injury or impairment in the function of any part of the body through absorption, inhalation or physical contact.</a:t>
            </a:r>
            <a:endParaRPr lang="en-US" sz="1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Personal Safety</a:t>
            </a:r>
            <a:endParaRPr lang="en-US" dirty="0"/>
          </a:p>
        </p:txBody>
      </p:sp>
      <p:sp>
        <p:nvSpPr>
          <p:cNvPr id="5" name="TextBox 4"/>
          <p:cNvSpPr txBox="1"/>
          <p:nvPr/>
        </p:nvSpPr>
        <p:spPr>
          <a:xfrm>
            <a:off x="990600" y="2057400"/>
            <a:ext cx="7086600" cy="4678204"/>
          </a:xfrm>
          <a:prstGeom prst="rect">
            <a:avLst/>
          </a:prstGeom>
          <a:noFill/>
        </p:spPr>
        <p:txBody>
          <a:bodyPr wrap="square" rtlCol="0">
            <a:spAutoFit/>
          </a:bodyPr>
          <a:lstStyle/>
          <a:p>
            <a:pPr algn="just"/>
            <a:r>
              <a:rPr lang="en-US" b="1" u="sng" dirty="0" smtClean="0"/>
              <a:t>Lifting Techniques and Back Protection</a:t>
            </a:r>
            <a:r>
              <a:rPr lang="en-US" b="1" dirty="0" smtClean="0"/>
              <a:t> </a:t>
            </a:r>
            <a:r>
              <a:rPr lang="en-US" sz="1600" dirty="0" smtClean="0"/>
              <a:t>- </a:t>
            </a:r>
            <a:r>
              <a:rPr lang="en-US" sz="1400" dirty="0"/>
              <a:t>Before lifting, take a moment to think about what you are about to do. Examine the object for sharp corners, slippery spots or other potential hazards. Know your limit and do not try to exceed it. Ask for help if needed. Or if possible, divide the load to make it lighter. Know where you are going to set the item down and make sure the destination and your path are free of </a:t>
            </a:r>
            <a:r>
              <a:rPr lang="en-US" sz="1400" dirty="0" smtClean="0"/>
              <a:t>obstructions.</a:t>
            </a:r>
          </a:p>
          <a:p>
            <a:pPr algn="just"/>
            <a:endParaRPr lang="en-US" sz="1400" dirty="0"/>
          </a:p>
          <a:p>
            <a:pPr algn="just"/>
            <a:r>
              <a:rPr lang="en-US" sz="1400" dirty="0" smtClean="0"/>
              <a:t>Follow these steps:</a:t>
            </a:r>
          </a:p>
          <a:p>
            <a:pPr algn="just"/>
            <a:endParaRPr lang="en-US" sz="1400" dirty="0"/>
          </a:p>
          <a:p>
            <a:pPr marL="342900" indent="-342900" algn="just">
              <a:buFont typeface="+mj-lt"/>
              <a:buAutoNum type="arabicPeriod"/>
            </a:pPr>
            <a:r>
              <a:rPr lang="en-US" sz="1400" dirty="0" smtClean="0"/>
              <a:t>Stand </a:t>
            </a:r>
            <a:r>
              <a:rPr lang="en-US" sz="1400" dirty="0"/>
              <a:t>close to the load with your feet spread shoulder width apart. One foot should be slightly in front of the other for balance</a:t>
            </a:r>
            <a:r>
              <a:rPr lang="en-US" sz="1400" dirty="0" smtClean="0"/>
              <a:t>.</a:t>
            </a:r>
          </a:p>
          <a:p>
            <a:pPr marL="342900" indent="-342900" algn="just">
              <a:buFont typeface="+mj-lt"/>
              <a:buAutoNum type="arabicPeriod"/>
            </a:pPr>
            <a:r>
              <a:rPr lang="en-US" sz="1400" dirty="0"/>
              <a:t>Squat down, bending at the knees (not your waist). Tuck your chin while keeping your back as vertical as </a:t>
            </a:r>
            <a:r>
              <a:rPr lang="en-US" sz="1400" dirty="0" smtClean="0"/>
              <a:t>possible.</a:t>
            </a:r>
          </a:p>
          <a:p>
            <a:pPr marL="342900" indent="-342900" algn="just">
              <a:buFont typeface="+mj-lt"/>
              <a:buAutoNum type="arabicPeriod"/>
            </a:pPr>
            <a:r>
              <a:rPr lang="en-US" sz="1400" dirty="0"/>
              <a:t>Get a firm grasp of the object before beginning the lift</a:t>
            </a:r>
            <a:r>
              <a:rPr lang="en-US" sz="1400" dirty="0" smtClean="0"/>
              <a:t>.</a:t>
            </a:r>
          </a:p>
          <a:p>
            <a:pPr marL="342900" indent="-342900" algn="just">
              <a:buFont typeface="+mj-lt"/>
              <a:buAutoNum type="arabicPeriod"/>
            </a:pPr>
            <a:r>
              <a:rPr lang="en-US" sz="1400" dirty="0"/>
              <a:t>Slowly begin straightening your legs, lifting slowly. Never twist your body during this step</a:t>
            </a:r>
            <a:r>
              <a:rPr lang="en-US" sz="1400" dirty="0" smtClean="0"/>
              <a:t>.</a:t>
            </a:r>
          </a:p>
          <a:p>
            <a:pPr marL="342900" indent="-342900" algn="just">
              <a:buFont typeface="+mj-lt"/>
              <a:buAutoNum type="arabicPeriod"/>
            </a:pPr>
            <a:r>
              <a:rPr lang="en-US" sz="1400" dirty="0"/>
              <a:t>Once the lift is complete, keep the object as close to the body as possible</a:t>
            </a:r>
            <a:r>
              <a:rPr lang="en-US" sz="1400" dirty="0" smtClean="0"/>
              <a:t>.</a:t>
            </a:r>
          </a:p>
          <a:p>
            <a:pPr algn="just"/>
            <a:endParaRPr lang="en-US" sz="1400" dirty="0"/>
          </a:p>
          <a:p>
            <a:pPr algn="just"/>
            <a:r>
              <a:rPr lang="en-US" sz="1400" dirty="0"/>
              <a:t>Using proper lifting techniques can help prevent downtime due to avoidable back injuries. With a little practice, precautionary methods such as these can become good daily habits that could help prevent back injuries both on and off the job. </a:t>
            </a:r>
            <a:endParaRPr lang="en-US" sz="1400" dirty="0" smtClean="0"/>
          </a:p>
          <a:p>
            <a:pPr algn="just"/>
            <a:endParaRPr lang="en-US" sz="1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Personal Safety</a:t>
            </a:r>
            <a:endParaRPr lang="en-US" dirty="0"/>
          </a:p>
        </p:txBody>
      </p:sp>
      <p:sp>
        <p:nvSpPr>
          <p:cNvPr id="5" name="TextBox 4"/>
          <p:cNvSpPr txBox="1"/>
          <p:nvPr/>
        </p:nvSpPr>
        <p:spPr>
          <a:xfrm>
            <a:off x="990600" y="2057400"/>
            <a:ext cx="7086600" cy="4247317"/>
          </a:xfrm>
          <a:prstGeom prst="rect">
            <a:avLst/>
          </a:prstGeom>
          <a:noFill/>
        </p:spPr>
        <p:txBody>
          <a:bodyPr wrap="square" rtlCol="0">
            <a:spAutoFit/>
          </a:bodyPr>
          <a:lstStyle/>
          <a:p>
            <a:pPr algn="just"/>
            <a:r>
              <a:rPr lang="en-US" b="1" u="sng" dirty="0" smtClean="0"/>
              <a:t>Safe behavior and Practices</a:t>
            </a:r>
            <a:r>
              <a:rPr lang="en-US" b="1" dirty="0" smtClean="0"/>
              <a:t> </a:t>
            </a:r>
            <a:r>
              <a:rPr lang="en-US" sz="1600" dirty="0" smtClean="0"/>
              <a:t>– </a:t>
            </a:r>
            <a:r>
              <a:rPr lang="en-US" sz="1400" dirty="0" smtClean="0"/>
              <a:t>Bottom line in aviation maintenance is to do everything a safe as we can.  We don’t want to take chances with expensive machinery and/or people lives.  We depend on every employee to use common sense and take moment to evaluate any action we are doing that may have the possibility of a bad outcome.</a:t>
            </a:r>
          </a:p>
          <a:p>
            <a:pPr algn="just"/>
            <a:endParaRPr lang="en-US" sz="1400" dirty="0"/>
          </a:p>
          <a:p>
            <a:pPr algn="just"/>
            <a:r>
              <a:rPr lang="en-US" sz="1400" dirty="0" smtClean="0"/>
              <a:t>Some industry practices:</a:t>
            </a:r>
          </a:p>
          <a:p>
            <a:pPr algn="just"/>
            <a:endParaRPr lang="en-US" sz="1400" dirty="0"/>
          </a:p>
          <a:p>
            <a:pPr marL="342900" indent="-342900" algn="just">
              <a:buFont typeface="+mj-lt"/>
              <a:buAutoNum type="arabicPeriod"/>
            </a:pPr>
            <a:r>
              <a:rPr lang="en-US" sz="1400" dirty="0" smtClean="0"/>
              <a:t>Alert anyone working in and around your aircraft before you apply power.</a:t>
            </a:r>
          </a:p>
          <a:p>
            <a:pPr marL="342900" indent="-342900" algn="just">
              <a:buFont typeface="+mj-lt"/>
              <a:buAutoNum type="arabicPeriod"/>
            </a:pPr>
            <a:r>
              <a:rPr lang="en-US" sz="1400" dirty="0" smtClean="0"/>
              <a:t>Let other mechanics know that you are turning a dynamic component such as a driveshaft or the main rotor system.</a:t>
            </a:r>
          </a:p>
          <a:p>
            <a:pPr marL="342900" indent="-342900" algn="just">
              <a:buFont typeface="+mj-lt"/>
              <a:buAutoNum type="arabicPeriod"/>
            </a:pPr>
            <a:r>
              <a:rPr lang="en-US" sz="1400" dirty="0" smtClean="0"/>
              <a:t>Keep the area around your workplace clean and neat.</a:t>
            </a:r>
          </a:p>
          <a:p>
            <a:pPr marL="342900" indent="-342900" algn="just">
              <a:buFont typeface="+mj-lt"/>
              <a:buAutoNum type="arabicPeriod"/>
            </a:pPr>
            <a:r>
              <a:rPr lang="en-US" sz="1400" dirty="0" smtClean="0"/>
              <a:t>Watch out for the other guy.</a:t>
            </a:r>
          </a:p>
          <a:p>
            <a:pPr marL="342900" indent="-342900" algn="just">
              <a:buFont typeface="+mj-lt"/>
              <a:buAutoNum type="arabicPeriod"/>
            </a:pPr>
            <a:r>
              <a:rPr lang="en-US" sz="1400" dirty="0" smtClean="0"/>
              <a:t>Clean up spills immediately to prevent a slipping hazard.</a:t>
            </a:r>
          </a:p>
          <a:p>
            <a:pPr algn="just"/>
            <a:endParaRPr lang="en-US" sz="1400" dirty="0"/>
          </a:p>
          <a:p>
            <a:pPr algn="just"/>
            <a:r>
              <a:rPr lang="en-US" sz="1400" dirty="0" smtClean="0"/>
              <a:t>There are many more to list but we are all professionals and have been in the aviation business.  Take the extra minute to practice safe maintenance operations especially around turning rotors.</a:t>
            </a:r>
            <a:r>
              <a:rPr lang="en-US" sz="1400" dirty="0"/>
              <a:t> </a:t>
            </a:r>
            <a:endParaRPr lang="en-US" sz="1400" dirty="0" smtClean="0"/>
          </a:p>
          <a:p>
            <a:pPr algn="just"/>
            <a:endParaRPr lang="en-US" sz="14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smtClean="0"/>
              <a:t>Personal Safety</a:t>
            </a:r>
            <a:endParaRPr lang="en-US" dirty="0"/>
          </a:p>
        </p:txBody>
      </p:sp>
      <p:sp>
        <p:nvSpPr>
          <p:cNvPr id="5" name="TextBox 4"/>
          <p:cNvSpPr txBox="1"/>
          <p:nvPr/>
        </p:nvSpPr>
        <p:spPr>
          <a:xfrm>
            <a:off x="990600" y="2057400"/>
            <a:ext cx="7086600" cy="4247317"/>
          </a:xfrm>
          <a:prstGeom prst="rect">
            <a:avLst/>
          </a:prstGeom>
          <a:noFill/>
        </p:spPr>
        <p:txBody>
          <a:bodyPr wrap="square" rtlCol="0">
            <a:spAutoFit/>
          </a:bodyPr>
          <a:lstStyle/>
          <a:p>
            <a:pPr algn="just"/>
            <a:r>
              <a:rPr lang="en-US" b="1" u="sng" dirty="0" smtClean="0"/>
              <a:t>Safe behavior and Practices</a:t>
            </a:r>
            <a:r>
              <a:rPr lang="en-US" b="1" dirty="0" smtClean="0"/>
              <a:t> </a:t>
            </a:r>
            <a:r>
              <a:rPr lang="en-US" sz="1600" dirty="0" smtClean="0"/>
              <a:t>– </a:t>
            </a:r>
            <a:r>
              <a:rPr lang="en-US" sz="1400" dirty="0" smtClean="0"/>
              <a:t>Bottom line in aviation maintenance is to do everything a safe as we can.  We don’t want to take chances with expensive machinery and/or people lives.  We depend on every employee to use common sense and take moment to evaluate any action we are doing that may have the possibility of a bad outcome.</a:t>
            </a:r>
          </a:p>
          <a:p>
            <a:pPr algn="just"/>
            <a:endParaRPr lang="en-US" sz="1400" dirty="0"/>
          </a:p>
          <a:p>
            <a:pPr algn="just"/>
            <a:r>
              <a:rPr lang="en-US" sz="1400" dirty="0" smtClean="0"/>
              <a:t>Some industry practices:</a:t>
            </a:r>
          </a:p>
          <a:p>
            <a:pPr algn="just"/>
            <a:endParaRPr lang="en-US" sz="1400" dirty="0"/>
          </a:p>
          <a:p>
            <a:pPr marL="342900" indent="-342900" algn="just">
              <a:buFont typeface="+mj-lt"/>
              <a:buAutoNum type="arabicPeriod"/>
            </a:pPr>
            <a:r>
              <a:rPr lang="en-US" sz="1400" dirty="0" smtClean="0"/>
              <a:t>Alert anyone working in and around your aircraft before you apply power.</a:t>
            </a:r>
          </a:p>
          <a:p>
            <a:pPr marL="342900" indent="-342900" algn="just">
              <a:buFont typeface="+mj-lt"/>
              <a:buAutoNum type="arabicPeriod"/>
            </a:pPr>
            <a:r>
              <a:rPr lang="en-US" sz="1400" dirty="0" smtClean="0"/>
              <a:t>Let other mechanics know that you are turning a dynamic component such as a driveshaft or the main rotor system.</a:t>
            </a:r>
          </a:p>
          <a:p>
            <a:pPr marL="342900" indent="-342900" algn="just">
              <a:buFont typeface="+mj-lt"/>
              <a:buAutoNum type="arabicPeriod"/>
            </a:pPr>
            <a:r>
              <a:rPr lang="en-US" sz="1400" dirty="0" smtClean="0"/>
              <a:t>Keep the area around your workplace clean and neat.</a:t>
            </a:r>
          </a:p>
          <a:p>
            <a:pPr marL="342900" indent="-342900" algn="just">
              <a:buFont typeface="+mj-lt"/>
              <a:buAutoNum type="arabicPeriod"/>
            </a:pPr>
            <a:r>
              <a:rPr lang="en-US" sz="1400" dirty="0" smtClean="0"/>
              <a:t>Watch out for the other guy.</a:t>
            </a:r>
          </a:p>
          <a:p>
            <a:pPr marL="342900" indent="-342900" algn="just">
              <a:buFont typeface="+mj-lt"/>
              <a:buAutoNum type="arabicPeriod"/>
            </a:pPr>
            <a:r>
              <a:rPr lang="en-US" sz="1400" dirty="0" smtClean="0"/>
              <a:t>Clean up spills immediately to prevent a slipping hazard.</a:t>
            </a:r>
          </a:p>
          <a:p>
            <a:pPr algn="just"/>
            <a:endParaRPr lang="en-US" sz="1400" dirty="0"/>
          </a:p>
          <a:p>
            <a:pPr algn="just"/>
            <a:r>
              <a:rPr lang="en-US" sz="1400" dirty="0" smtClean="0"/>
              <a:t>There are many more to list but we are all professionals and have been in the aviation business.  Take the extra minute to practice safe maintenance operations especially around turning rotors.</a:t>
            </a:r>
            <a:r>
              <a:rPr lang="en-US" sz="1400" dirty="0"/>
              <a:t> </a:t>
            </a:r>
            <a:endParaRPr lang="en-US" sz="1400" dirty="0" smtClean="0"/>
          </a:p>
          <a:p>
            <a:pPr algn="just"/>
            <a:endParaRPr lang="en-US" sz="14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1143000"/>
          </a:xfrm>
        </p:spPr>
        <p:txBody>
          <a:bodyPr>
            <a:normAutofit/>
          </a:bodyPr>
          <a:lstStyle/>
          <a:p>
            <a:pPr algn="ctr"/>
            <a:r>
              <a:rPr lang="en-US" dirty="0" smtClean="0"/>
              <a:t>END OF PRESENTATION</a:t>
            </a:r>
          </a:p>
          <a:p>
            <a:pPr algn="ctr"/>
            <a:r>
              <a:rPr lang="en-US" dirty="0" smtClean="0"/>
              <a:t>Thank you</a:t>
            </a:r>
          </a:p>
          <a:p>
            <a:pPr algn="ctr"/>
            <a:endParaRPr lang="en-US" dirty="0" smtClean="0"/>
          </a:p>
          <a:p>
            <a:pPr algn="ctr"/>
            <a:endParaRPr lang="en-US" dirty="0" smtClean="0"/>
          </a:p>
          <a:p>
            <a:pPr algn="ctr"/>
            <a:endParaRPr lang="en-US" dirty="0"/>
          </a:p>
        </p:txBody>
      </p:sp>
      <p:pic>
        <p:nvPicPr>
          <p:cNvPr id="28674" name="Picture 2"/>
          <p:cNvPicPr>
            <a:picLocks noChangeAspect="1" noChangeArrowheads="1"/>
          </p:cNvPicPr>
          <p:nvPr/>
        </p:nvPicPr>
        <p:blipFill>
          <a:blip r:embed="rId2" cstate="print"/>
          <a:srcRect/>
          <a:stretch>
            <a:fillRect/>
          </a:stretch>
        </p:blipFill>
        <p:spPr bwMode="auto">
          <a:xfrm>
            <a:off x="1552575" y="2514600"/>
            <a:ext cx="6067425" cy="4029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95400" y="1600200"/>
            <a:ext cx="7543800" cy="4462760"/>
          </a:xfrm>
          <a:prstGeom prst="rect">
            <a:avLst/>
          </a:prstGeom>
          <a:noFill/>
        </p:spPr>
        <p:txBody>
          <a:bodyPr wrap="square" rtlCol="0">
            <a:spAutoFit/>
          </a:bodyPr>
          <a:lstStyle/>
          <a:p>
            <a:pPr marL="0" lvl="1">
              <a:tabLst>
                <a:tab pos="7145338" algn="l"/>
              </a:tabLst>
            </a:pPr>
            <a:r>
              <a:rPr lang="en-US" sz="3200" dirty="0" smtClean="0"/>
              <a:t>                    Bases/Locations</a:t>
            </a:r>
            <a:endParaRPr lang="en-US" sz="3200" dirty="0"/>
          </a:p>
          <a:p>
            <a:pPr lvl="2"/>
            <a:endParaRPr lang="en-US" sz="1200" dirty="0" smtClean="0"/>
          </a:p>
          <a:p>
            <a:pPr lvl="2"/>
            <a:endParaRPr lang="en-US" sz="1200" dirty="0"/>
          </a:p>
          <a:p>
            <a:pPr lvl="1"/>
            <a:r>
              <a:rPr lang="en-US" sz="3200" dirty="0" smtClean="0"/>
              <a:t>Fairbanks		Valdez</a:t>
            </a:r>
          </a:p>
          <a:p>
            <a:pPr lvl="1"/>
            <a:r>
              <a:rPr lang="en-US" sz="3200" dirty="0" smtClean="0"/>
              <a:t>Kenai			Homer (Main Base)</a:t>
            </a:r>
          </a:p>
          <a:p>
            <a:pPr lvl="1"/>
            <a:r>
              <a:rPr lang="en-US" sz="3200" dirty="0" smtClean="0"/>
              <a:t>Kodiak			Akutan</a:t>
            </a:r>
          </a:p>
          <a:p>
            <a:pPr lvl="2"/>
            <a:r>
              <a:rPr lang="en-US" sz="3200" dirty="0" smtClean="0"/>
              <a:t>    Various Pump Stations</a:t>
            </a:r>
          </a:p>
          <a:p>
            <a:pPr lvl="2"/>
            <a:endParaRPr lang="en-US" sz="3200" dirty="0"/>
          </a:p>
          <a:p>
            <a:pPr lvl="1"/>
            <a:r>
              <a:rPr lang="en-US" sz="3200" dirty="0" smtClean="0"/>
              <a:t>North Slope to tip of Aleutian Chain</a:t>
            </a:r>
            <a:endParaRPr lang="en-US" sz="3200" dirty="0"/>
          </a:p>
          <a:p>
            <a:endParaRPr lang="en-US" dirty="0" smtClean="0"/>
          </a:p>
          <a:p>
            <a:endParaRPr lang="en-US" dirty="0"/>
          </a:p>
        </p:txBody>
      </p:sp>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pic>
        <p:nvPicPr>
          <p:cNvPr id="8" name="Picture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75329" y="1302122"/>
            <a:ext cx="7391400" cy="5239650"/>
          </a:xfrm>
          <a:prstGeom prst="rect">
            <a:avLst/>
          </a:prstGeom>
        </p:spPr>
      </p:pic>
      <p:pic>
        <p:nvPicPr>
          <p:cNvPr id="14" name="Picture 1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181600" y="5257800"/>
            <a:ext cx="523179" cy="218667"/>
          </a:xfrm>
          <a:prstGeom prst="rect">
            <a:avLst/>
          </a:prstGeom>
        </p:spPr>
      </p:pic>
      <p:pic>
        <p:nvPicPr>
          <p:cNvPr id="17" name="Picture 1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934200" y="3581400"/>
            <a:ext cx="457200" cy="191091"/>
          </a:xfrm>
          <a:prstGeom prst="rect">
            <a:avLst/>
          </a:prstGeom>
        </p:spPr>
      </p:pic>
      <p:pic>
        <p:nvPicPr>
          <p:cNvPr id="19" name="Picture 1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096001" y="2389776"/>
            <a:ext cx="457200" cy="191091"/>
          </a:xfrm>
          <a:prstGeom prst="rect">
            <a:avLst/>
          </a:prstGeom>
        </p:spPr>
      </p:pic>
      <p:pic>
        <p:nvPicPr>
          <p:cNvPr id="20" name="Picture 19"/>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90600" y="6105933"/>
            <a:ext cx="523179" cy="218667"/>
          </a:xfrm>
          <a:prstGeom prst="rect">
            <a:avLst/>
          </a:prstGeom>
        </p:spPr>
      </p:pic>
      <p:pic>
        <p:nvPicPr>
          <p:cNvPr id="21" name="Picture 2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553200" y="2971800"/>
            <a:ext cx="457200" cy="191091"/>
          </a:xfrm>
          <a:prstGeom prst="rect">
            <a:avLst/>
          </a:prstGeom>
        </p:spPr>
      </p:pic>
      <p:pic>
        <p:nvPicPr>
          <p:cNvPr id="24" name="Picture 2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603969" y="3048000"/>
            <a:ext cx="729257" cy="304800"/>
          </a:xfrm>
          <a:prstGeom prst="rect">
            <a:avLst/>
          </a:prstGeom>
        </p:spPr>
      </p:pic>
      <p:pic>
        <p:nvPicPr>
          <p:cNvPr id="25" name="Picture 2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781800" y="4191000"/>
            <a:ext cx="389626" cy="162848"/>
          </a:xfrm>
          <a:prstGeom prst="rect">
            <a:avLst/>
          </a:prstGeom>
        </p:spPr>
      </p:pic>
      <p:pic>
        <p:nvPicPr>
          <p:cNvPr id="26" name="Picture 2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290543" y="4572000"/>
            <a:ext cx="911571" cy="381000"/>
          </a:xfrm>
          <a:prstGeom prst="rect">
            <a:avLst/>
          </a:prstGeom>
        </p:spPr>
      </p:pic>
      <p:pic>
        <p:nvPicPr>
          <p:cNvPr id="27" name="Picture 2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791200" y="4267200"/>
            <a:ext cx="389626" cy="16284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95400" y="1600201"/>
            <a:ext cx="6629400" cy="584775"/>
          </a:xfrm>
          <a:prstGeom prst="rect">
            <a:avLst/>
          </a:prstGeom>
          <a:noFill/>
        </p:spPr>
        <p:txBody>
          <a:bodyPr wrap="square" rtlCol="0">
            <a:spAutoFit/>
          </a:bodyPr>
          <a:lstStyle/>
          <a:p>
            <a:pPr marL="0" lvl="1" algn="ctr">
              <a:tabLst>
                <a:tab pos="7145338" algn="l"/>
              </a:tabLst>
            </a:pPr>
            <a:r>
              <a:rPr lang="en-US" sz="3200" dirty="0" smtClean="0"/>
              <a:t>Part 145 Repair Stations</a:t>
            </a:r>
            <a:endParaRPr lang="en-US" dirty="0"/>
          </a:p>
        </p:txBody>
      </p:sp>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5" name="TextBox 4"/>
          <p:cNvSpPr txBox="1"/>
          <p:nvPr/>
        </p:nvSpPr>
        <p:spPr>
          <a:xfrm>
            <a:off x="1447800" y="2819400"/>
            <a:ext cx="6172200" cy="1200329"/>
          </a:xfrm>
          <a:prstGeom prst="rect">
            <a:avLst/>
          </a:prstGeom>
          <a:noFill/>
        </p:spPr>
        <p:txBody>
          <a:bodyPr wrap="square" rtlCol="0">
            <a:spAutoFit/>
          </a:bodyPr>
          <a:lstStyle/>
          <a:p>
            <a:r>
              <a:rPr lang="en-US" dirty="0" smtClean="0"/>
              <a:t>Homer – Main Part 145 Repair  Station</a:t>
            </a:r>
          </a:p>
          <a:p>
            <a:endParaRPr lang="en-US" dirty="0"/>
          </a:p>
          <a:p>
            <a:r>
              <a:rPr lang="en-US" dirty="0" smtClean="0"/>
              <a:t>Fairbanks – Satellite Part 145 Repair  Station</a:t>
            </a:r>
          </a:p>
          <a:p>
            <a:r>
              <a:rPr lang="en-US" dirty="0" smtClean="0"/>
              <a:t>NDT approved</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pic>
        <p:nvPicPr>
          <p:cNvPr id="5" name="Picture 4" descr="L_MODEL.GIF"/>
          <p:cNvPicPr>
            <a:picLocks noChangeAspect="1"/>
          </p:cNvPicPr>
          <p:nvPr/>
        </p:nvPicPr>
        <p:blipFill>
          <a:blip r:embed="rId2" cstate="print"/>
          <a:stretch>
            <a:fillRect/>
          </a:stretch>
        </p:blipFill>
        <p:spPr>
          <a:xfrm>
            <a:off x="381000" y="1752600"/>
            <a:ext cx="3657600" cy="1615811"/>
          </a:xfrm>
          <a:prstGeom prst="rect">
            <a:avLst/>
          </a:prstGeom>
        </p:spPr>
      </p:pic>
      <p:pic>
        <p:nvPicPr>
          <p:cNvPr id="6" name="Picture 5" descr="bell_407_drawing.jpg"/>
          <p:cNvPicPr>
            <a:picLocks noChangeAspect="1"/>
          </p:cNvPicPr>
          <p:nvPr/>
        </p:nvPicPr>
        <p:blipFill>
          <a:blip r:embed="rId3" cstate="print"/>
          <a:stretch>
            <a:fillRect/>
          </a:stretch>
        </p:blipFill>
        <p:spPr>
          <a:xfrm>
            <a:off x="4267200" y="1752600"/>
            <a:ext cx="4648200" cy="1590322"/>
          </a:xfrm>
          <a:prstGeom prst="rect">
            <a:avLst/>
          </a:prstGeom>
        </p:spPr>
      </p:pic>
      <p:sp>
        <p:nvSpPr>
          <p:cNvPr id="7" name="TextBox 6"/>
          <p:cNvSpPr txBox="1"/>
          <p:nvPr/>
        </p:nvSpPr>
        <p:spPr>
          <a:xfrm>
            <a:off x="1295400" y="1371600"/>
            <a:ext cx="1981200" cy="369332"/>
          </a:xfrm>
          <a:prstGeom prst="rect">
            <a:avLst/>
          </a:prstGeom>
          <a:noFill/>
        </p:spPr>
        <p:txBody>
          <a:bodyPr wrap="square" rtlCol="0">
            <a:spAutoFit/>
          </a:bodyPr>
          <a:lstStyle/>
          <a:p>
            <a:r>
              <a:rPr lang="en-US" dirty="0" smtClean="0"/>
              <a:t>Bell 206 L Series</a:t>
            </a:r>
            <a:endParaRPr lang="en-US" dirty="0"/>
          </a:p>
        </p:txBody>
      </p:sp>
      <p:sp>
        <p:nvSpPr>
          <p:cNvPr id="8" name="TextBox 7"/>
          <p:cNvSpPr txBox="1"/>
          <p:nvPr/>
        </p:nvSpPr>
        <p:spPr>
          <a:xfrm>
            <a:off x="5943600" y="1371600"/>
            <a:ext cx="1143000" cy="381000"/>
          </a:xfrm>
          <a:prstGeom prst="rect">
            <a:avLst/>
          </a:prstGeom>
          <a:noFill/>
        </p:spPr>
        <p:txBody>
          <a:bodyPr wrap="square" rtlCol="0">
            <a:spAutoFit/>
          </a:bodyPr>
          <a:lstStyle/>
          <a:p>
            <a:r>
              <a:rPr lang="en-US" dirty="0" smtClean="0"/>
              <a:t>Bell 407</a:t>
            </a:r>
            <a:endParaRPr lang="en-US" dirty="0"/>
          </a:p>
        </p:txBody>
      </p:sp>
      <p:sp>
        <p:nvSpPr>
          <p:cNvPr id="12" name="TextBox 11"/>
          <p:cNvSpPr txBox="1"/>
          <p:nvPr/>
        </p:nvSpPr>
        <p:spPr>
          <a:xfrm>
            <a:off x="1295400" y="3886200"/>
            <a:ext cx="1981200" cy="461665"/>
          </a:xfrm>
          <a:prstGeom prst="rect">
            <a:avLst/>
          </a:prstGeom>
          <a:noFill/>
        </p:spPr>
        <p:txBody>
          <a:bodyPr wrap="square" rtlCol="0">
            <a:spAutoFit/>
          </a:bodyPr>
          <a:lstStyle/>
          <a:p>
            <a:r>
              <a:rPr lang="en-US" dirty="0" smtClean="0"/>
              <a:t>Bell </a:t>
            </a:r>
            <a:r>
              <a:rPr lang="en-US" sz="2400" dirty="0" smtClean="0"/>
              <a:t>412</a:t>
            </a:r>
            <a:r>
              <a:rPr lang="en-US" dirty="0" smtClean="0"/>
              <a:t>HP</a:t>
            </a:r>
            <a:endParaRPr lang="en-US" dirty="0"/>
          </a:p>
        </p:txBody>
      </p:sp>
      <p:pic>
        <p:nvPicPr>
          <p:cNvPr id="4099" name="Picture 3"/>
          <p:cNvPicPr>
            <a:picLocks noChangeAspect="1" noChangeArrowheads="1"/>
          </p:cNvPicPr>
          <p:nvPr/>
        </p:nvPicPr>
        <p:blipFill>
          <a:blip r:embed="rId4" cstate="print"/>
          <a:srcRect/>
          <a:stretch>
            <a:fillRect/>
          </a:stretch>
        </p:blipFill>
        <p:spPr bwMode="auto">
          <a:xfrm>
            <a:off x="304800" y="4343400"/>
            <a:ext cx="4114800" cy="1792138"/>
          </a:xfrm>
          <a:prstGeom prst="rect">
            <a:avLst/>
          </a:prstGeom>
          <a:noFill/>
          <a:ln w="9525">
            <a:noFill/>
            <a:miter lim="800000"/>
            <a:headEnd/>
            <a:tailEnd/>
          </a:ln>
        </p:spPr>
      </p:pic>
      <p:pic>
        <p:nvPicPr>
          <p:cNvPr id="4100" name="Picture 4"/>
          <p:cNvPicPr>
            <a:picLocks noChangeAspect="1" noChangeArrowheads="1"/>
          </p:cNvPicPr>
          <p:nvPr/>
        </p:nvPicPr>
        <p:blipFill>
          <a:blip r:embed="rId5" cstate="print"/>
          <a:srcRect/>
          <a:stretch>
            <a:fillRect/>
          </a:stretch>
        </p:blipFill>
        <p:spPr bwMode="auto">
          <a:xfrm>
            <a:off x="4724401" y="4338174"/>
            <a:ext cx="3733800" cy="1861047"/>
          </a:xfrm>
          <a:prstGeom prst="rect">
            <a:avLst/>
          </a:prstGeom>
          <a:noFill/>
          <a:ln w="9525">
            <a:noFill/>
            <a:miter lim="800000"/>
            <a:headEnd/>
            <a:tailEnd/>
          </a:ln>
        </p:spPr>
      </p:pic>
      <p:sp>
        <p:nvSpPr>
          <p:cNvPr id="14" name="TextBox 13"/>
          <p:cNvSpPr txBox="1"/>
          <p:nvPr/>
        </p:nvSpPr>
        <p:spPr>
          <a:xfrm>
            <a:off x="5486400" y="3886200"/>
            <a:ext cx="1981200" cy="461665"/>
          </a:xfrm>
          <a:prstGeom prst="rect">
            <a:avLst/>
          </a:prstGeom>
          <a:noFill/>
        </p:spPr>
        <p:txBody>
          <a:bodyPr wrap="square" rtlCol="0">
            <a:spAutoFit/>
          </a:bodyPr>
          <a:lstStyle/>
          <a:p>
            <a:pPr algn="ctr"/>
            <a:r>
              <a:rPr lang="en-US" dirty="0" smtClean="0"/>
              <a:t>BO-</a:t>
            </a:r>
            <a:r>
              <a:rPr lang="en-US" sz="2400" dirty="0" smtClean="0"/>
              <a:t>105</a:t>
            </a:r>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5" name="Content Placeholder 4"/>
          <p:cNvSpPr>
            <a:spLocks noGrp="1"/>
          </p:cNvSpPr>
          <p:nvPr>
            <p:ph type="subTitle" idx="1"/>
          </p:nvPr>
        </p:nvSpPr>
        <p:spPr>
          <a:xfrm>
            <a:off x="609600" y="1371600"/>
            <a:ext cx="7854696" cy="505264"/>
          </a:xfrm>
        </p:spPr>
        <p:txBody>
          <a:bodyPr/>
          <a:lstStyle/>
          <a:p>
            <a:pPr algn="ctr"/>
            <a:r>
              <a:rPr lang="en-US" dirty="0" smtClean="0"/>
              <a:t>Administration</a:t>
            </a:r>
            <a:endParaRPr lang="en-US" dirty="0"/>
          </a:p>
        </p:txBody>
      </p:sp>
      <p:sp>
        <p:nvSpPr>
          <p:cNvPr id="7" name="TextBox 6"/>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8" name="TextBox 7"/>
          <p:cNvSpPr txBox="1"/>
          <p:nvPr/>
        </p:nvSpPr>
        <p:spPr>
          <a:xfrm>
            <a:off x="685800" y="1905000"/>
            <a:ext cx="3505200" cy="1015663"/>
          </a:xfrm>
          <a:prstGeom prst="rect">
            <a:avLst/>
          </a:prstGeom>
          <a:noFill/>
        </p:spPr>
        <p:txBody>
          <a:bodyPr wrap="square" rtlCol="0">
            <a:spAutoFit/>
          </a:bodyPr>
          <a:lstStyle/>
          <a:p>
            <a:pPr marL="285750" indent="-285750">
              <a:buFont typeface="Courier New" panose="02070309020205020404" pitchFamily="49" charset="0"/>
              <a:buChar char="o"/>
            </a:pPr>
            <a:r>
              <a:rPr lang="en-US" sz="2000" dirty="0" smtClean="0">
                <a:latin typeface="Verdana" panose="020B0604030504040204" pitchFamily="34" charset="0"/>
                <a:ea typeface="Verdana" panose="020B0604030504040204" pitchFamily="34" charset="0"/>
                <a:cs typeface="Verdana" panose="020B0604030504040204" pitchFamily="34" charset="0"/>
              </a:rPr>
              <a:t>Operations</a:t>
            </a:r>
          </a:p>
          <a:p>
            <a:pPr marL="285750" indent="-285750">
              <a:buFont typeface="Courier New" panose="02070309020205020404" pitchFamily="49" charset="0"/>
              <a:buChar char="o"/>
            </a:pPr>
            <a:r>
              <a:rPr lang="en-US" sz="2000" dirty="0" smtClean="0">
                <a:latin typeface="Verdana" panose="020B0604030504040204" pitchFamily="34" charset="0"/>
                <a:ea typeface="Verdana" panose="020B0604030504040204" pitchFamily="34" charset="0"/>
                <a:cs typeface="Verdana" panose="020B0604030504040204" pitchFamily="34" charset="0"/>
              </a:rPr>
              <a:t>Maintenance</a:t>
            </a:r>
          </a:p>
          <a:p>
            <a:pPr marL="285750" indent="-285750">
              <a:buFont typeface="Courier New" panose="02070309020205020404" pitchFamily="49" charset="0"/>
              <a:buChar char="o"/>
            </a:pPr>
            <a:r>
              <a:rPr lang="en-US" sz="2000" dirty="0" smtClean="0">
                <a:latin typeface="Verdana" panose="020B0604030504040204" pitchFamily="34" charset="0"/>
                <a:ea typeface="Verdana" panose="020B0604030504040204" pitchFamily="34" charset="0"/>
                <a:cs typeface="Verdana" panose="020B0604030504040204" pitchFamily="34" charset="0"/>
              </a:rPr>
              <a:t>Human Resources</a:t>
            </a:r>
          </a:p>
        </p:txBody>
      </p:sp>
      <p:graphicFrame>
        <p:nvGraphicFramePr>
          <p:cNvPr id="11" name="Diagram 10"/>
          <p:cNvGraphicFramePr/>
          <p:nvPr/>
        </p:nvGraphicFramePr>
        <p:xfrm>
          <a:off x="5257800" y="3657600"/>
          <a:ext cx="38100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p:cNvSpPr txBox="1"/>
          <p:nvPr/>
        </p:nvSpPr>
        <p:spPr>
          <a:xfrm>
            <a:off x="5181600" y="1981200"/>
            <a:ext cx="3505200" cy="1015663"/>
          </a:xfrm>
          <a:prstGeom prst="rect">
            <a:avLst/>
          </a:prstGeom>
          <a:noFill/>
        </p:spPr>
        <p:txBody>
          <a:bodyPr wrap="square" rtlCol="0">
            <a:spAutoFit/>
          </a:bodyPr>
          <a:lstStyle/>
          <a:p>
            <a:pPr marL="285750" indent="-285750">
              <a:buFont typeface="Courier New" panose="02070309020205020404" pitchFamily="49" charset="0"/>
              <a:buChar char="o"/>
            </a:pPr>
            <a:r>
              <a:rPr lang="en-US" sz="2000" dirty="0" smtClean="0">
                <a:latin typeface="Verdana" panose="020B0604030504040204" pitchFamily="34" charset="0"/>
                <a:ea typeface="Verdana" panose="020B0604030504040204" pitchFamily="34" charset="0"/>
                <a:cs typeface="Verdana" panose="020B0604030504040204" pitchFamily="34" charset="0"/>
              </a:rPr>
              <a:t>Part 135</a:t>
            </a:r>
          </a:p>
          <a:p>
            <a:pPr marL="285750" indent="-285750">
              <a:buFont typeface="Courier New" panose="02070309020205020404" pitchFamily="49" charset="0"/>
              <a:buChar char="o"/>
            </a:pPr>
            <a:r>
              <a:rPr lang="en-US" sz="2000" dirty="0" smtClean="0">
                <a:latin typeface="Verdana" panose="020B0604030504040204" pitchFamily="34" charset="0"/>
                <a:ea typeface="Verdana" panose="020B0604030504040204" pitchFamily="34" charset="0"/>
                <a:cs typeface="Verdana" panose="020B0604030504040204" pitchFamily="34" charset="0"/>
              </a:rPr>
              <a:t>Part 145 Repair Station</a:t>
            </a:r>
          </a:p>
          <a:p>
            <a:pPr marL="285750" indent="-285750">
              <a:buFont typeface="Courier New" panose="02070309020205020404" pitchFamily="49" charset="0"/>
              <a:buChar char="o"/>
            </a:pPr>
            <a:r>
              <a:rPr lang="en-US" sz="2000" dirty="0" smtClean="0">
                <a:latin typeface="Verdana" panose="020B0604030504040204" pitchFamily="34" charset="0"/>
                <a:ea typeface="Verdana" panose="020B0604030504040204" pitchFamily="34" charset="0"/>
                <a:cs typeface="Verdana" panose="020B0604030504040204" pitchFamily="34" charset="0"/>
              </a:rPr>
              <a:t>Safety</a:t>
            </a:r>
            <a:endParaRPr lang="en-US" sz="20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15" name="TextBox 14"/>
          <p:cNvSpPr txBox="1"/>
          <p:nvPr/>
        </p:nvSpPr>
        <p:spPr>
          <a:xfrm>
            <a:off x="6019800" y="3048000"/>
            <a:ext cx="2514600" cy="461665"/>
          </a:xfrm>
          <a:prstGeom prst="rect">
            <a:avLst/>
          </a:prstGeom>
          <a:noFill/>
        </p:spPr>
        <p:txBody>
          <a:bodyPr wrap="square" rtlCol="0">
            <a:spAutoFit/>
          </a:bodyPr>
          <a:lstStyle/>
          <a:p>
            <a:pPr algn="ctr"/>
            <a:r>
              <a:rPr lang="en-US" sz="2400" u="sng" dirty="0" smtClean="0"/>
              <a:t>Part 135</a:t>
            </a:r>
            <a:endParaRPr lang="en-US" sz="2400" u="sng" dirty="0"/>
          </a:p>
        </p:txBody>
      </p:sp>
      <p:sp>
        <p:nvSpPr>
          <p:cNvPr id="17" name="TextBox 16"/>
          <p:cNvSpPr txBox="1"/>
          <p:nvPr/>
        </p:nvSpPr>
        <p:spPr>
          <a:xfrm>
            <a:off x="1143000" y="3048000"/>
            <a:ext cx="2514600" cy="461665"/>
          </a:xfrm>
          <a:prstGeom prst="rect">
            <a:avLst/>
          </a:prstGeom>
          <a:noFill/>
        </p:spPr>
        <p:txBody>
          <a:bodyPr wrap="square" rtlCol="0">
            <a:spAutoFit/>
          </a:bodyPr>
          <a:lstStyle/>
          <a:p>
            <a:pPr algn="ctr"/>
            <a:r>
              <a:rPr lang="en-US" sz="2400" u="sng" dirty="0" smtClean="0"/>
              <a:t>Part 145</a:t>
            </a:r>
            <a:endParaRPr lang="en-US" sz="2400" u="sng" dirty="0"/>
          </a:p>
        </p:txBody>
      </p:sp>
      <p:graphicFrame>
        <p:nvGraphicFramePr>
          <p:cNvPr id="18" name="Diagram 17"/>
          <p:cNvGraphicFramePr/>
          <p:nvPr/>
        </p:nvGraphicFramePr>
        <p:xfrm>
          <a:off x="685800" y="3733800"/>
          <a:ext cx="3810000" cy="2971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4400" y="0"/>
            <a:ext cx="7467600" cy="369332"/>
          </a:xfrm>
          <a:prstGeom prst="rect">
            <a:avLst/>
          </a:prstGeom>
          <a:noFill/>
        </p:spPr>
        <p:txBody>
          <a:bodyPr wrap="square" rtlCol="0">
            <a:spAutoFit/>
          </a:bodyPr>
          <a:lstStyle/>
          <a:p>
            <a:pPr algn="ctr"/>
            <a:r>
              <a:rPr lang="en-US" b="1" dirty="0" smtClean="0"/>
              <a:t>MARITIME HELICOPTERS TRAINING</a:t>
            </a:r>
            <a:endParaRPr lang="en-US" b="1" dirty="0"/>
          </a:p>
        </p:txBody>
      </p:sp>
      <p:sp>
        <p:nvSpPr>
          <p:cNvPr id="11" name="Title 3"/>
          <p:cNvSpPr>
            <a:spLocks noGrp="1"/>
          </p:cNvSpPr>
          <p:nvPr>
            <p:ph type="ctrTitle"/>
          </p:nvPr>
        </p:nvSpPr>
        <p:spPr>
          <a:xfrm>
            <a:off x="533400" y="304800"/>
            <a:ext cx="8153400" cy="914400"/>
          </a:xfrm>
        </p:spPr>
        <p:txBody>
          <a:bodyPr>
            <a:normAutofit/>
          </a:bodyPr>
          <a:lstStyle/>
          <a:p>
            <a:pPr algn="ctr"/>
            <a:r>
              <a:rPr lang="en-US" sz="4800" dirty="0" smtClean="0"/>
              <a:t>INITIAL TRAINING PROGRAM</a:t>
            </a:r>
            <a:endParaRPr lang="en-US" sz="4800" dirty="0"/>
          </a:p>
        </p:txBody>
      </p:sp>
      <p:sp>
        <p:nvSpPr>
          <p:cNvPr id="4" name="Content Placeholder 4"/>
          <p:cNvSpPr>
            <a:spLocks noGrp="1"/>
          </p:cNvSpPr>
          <p:nvPr>
            <p:ph type="subTitle" idx="1"/>
          </p:nvPr>
        </p:nvSpPr>
        <p:spPr>
          <a:xfrm>
            <a:off x="609600" y="1371600"/>
            <a:ext cx="7854696" cy="505264"/>
          </a:xfrm>
        </p:spPr>
        <p:txBody>
          <a:bodyPr/>
          <a:lstStyle/>
          <a:p>
            <a:pPr algn="ctr"/>
            <a:r>
              <a:rPr lang="en-US" dirty="0" err="1" smtClean="0"/>
              <a:t>AntiDrug</a:t>
            </a:r>
            <a:r>
              <a:rPr lang="en-US" dirty="0" smtClean="0"/>
              <a:t> and Alcohol Misuse Prevention</a:t>
            </a:r>
            <a:endParaRPr lang="en-US" dirty="0"/>
          </a:p>
        </p:txBody>
      </p:sp>
      <p:sp>
        <p:nvSpPr>
          <p:cNvPr id="5" name="TextBox 4"/>
          <p:cNvSpPr txBox="1"/>
          <p:nvPr/>
        </p:nvSpPr>
        <p:spPr>
          <a:xfrm>
            <a:off x="1447800" y="2286000"/>
            <a:ext cx="6477000" cy="3139321"/>
          </a:xfrm>
          <a:prstGeom prst="rect">
            <a:avLst/>
          </a:prstGeom>
          <a:noFill/>
        </p:spPr>
        <p:txBody>
          <a:bodyPr wrap="square" rtlCol="0">
            <a:spAutoFit/>
          </a:bodyPr>
          <a:lstStyle/>
          <a:p>
            <a:r>
              <a:rPr lang="en-US" dirty="0" smtClean="0"/>
              <a:t>All Maritime Helicopter Mechanics and Pilots must be under the FAA mandatory Drug and Alcohol Program. I/A/W 14 CFR Part 120 and 49 CFR Part 40.</a:t>
            </a:r>
          </a:p>
          <a:p>
            <a:endParaRPr lang="en-US" dirty="0"/>
          </a:p>
          <a:p>
            <a:r>
              <a:rPr lang="en-US" dirty="0" smtClean="0"/>
              <a:t>                                      Testing Required</a:t>
            </a:r>
          </a:p>
          <a:p>
            <a:endParaRPr lang="en-US" dirty="0"/>
          </a:p>
          <a:p>
            <a:r>
              <a:rPr lang="en-US" dirty="0" smtClean="0"/>
              <a:t>Pre-Employment			Random</a:t>
            </a:r>
          </a:p>
          <a:p>
            <a:r>
              <a:rPr lang="en-US" dirty="0" smtClean="0"/>
              <a:t>Reasonable Cause			Return to Duty</a:t>
            </a:r>
          </a:p>
          <a:p>
            <a:r>
              <a:rPr lang="en-US" dirty="0" smtClean="0"/>
              <a:t>Post-Accident			Follow-Up</a:t>
            </a:r>
          </a:p>
          <a:p>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1406</TotalTime>
  <Words>2921</Words>
  <Application>Microsoft Office PowerPoint</Application>
  <PresentationFormat>On-screen Show (4:3)</PresentationFormat>
  <Paragraphs>312</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Flow</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lpstr>INITIAL TRAINING PROGRAM</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DOM</dc:creator>
  <cp:lastModifiedBy>DOM</cp:lastModifiedBy>
  <cp:revision>59</cp:revision>
  <dcterms:created xsi:type="dcterms:W3CDTF">2016-01-18T22:32:05Z</dcterms:created>
  <dcterms:modified xsi:type="dcterms:W3CDTF">2016-01-19T21:59:01Z</dcterms:modified>
</cp:coreProperties>
</file>