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31"/>
  </p:notesMasterIdLst>
  <p:sldIdLst>
    <p:sldId id="256" r:id="rId2"/>
    <p:sldId id="280" r:id="rId3"/>
    <p:sldId id="282" r:id="rId4"/>
    <p:sldId id="281" r:id="rId5"/>
    <p:sldId id="257" r:id="rId6"/>
    <p:sldId id="278" r:id="rId7"/>
    <p:sldId id="279" r:id="rId8"/>
    <p:sldId id="258" r:id="rId9"/>
    <p:sldId id="260" r:id="rId10"/>
    <p:sldId id="261" r:id="rId11"/>
    <p:sldId id="283" r:id="rId12"/>
    <p:sldId id="259"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84" r:id="rId30"/>
  </p:sldIdLst>
  <p:sldSz cx="9144000" cy="6858000" type="screen4x3"/>
  <p:notesSz cx="6858000" cy="9077325"/>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FFFF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2783" autoAdjust="0"/>
    <p:restoredTop sz="94660" autoAdjust="0"/>
  </p:normalViewPr>
  <p:slideViewPr>
    <p:cSldViewPr>
      <p:cViewPr>
        <p:scale>
          <a:sx n="78" d="100"/>
          <a:sy n="78" d="100"/>
        </p:scale>
        <p:origin x="-3306" y="-10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38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endParaRPr lang="en-US"/>
          </a:p>
        </p:txBody>
      </p:sp>
      <p:sp>
        <p:nvSpPr>
          <p:cNvPr id="31747" name="Rectangle 3"/>
          <p:cNvSpPr>
            <a:spLocks noGrp="1" noChangeArrowheads="1"/>
          </p:cNvSpPr>
          <p:nvPr>
            <p:ph type="dt" idx="1"/>
          </p:nvPr>
        </p:nvSpPr>
        <p:spPr bwMode="auto">
          <a:xfrm>
            <a:off x="3884613" y="0"/>
            <a:ext cx="2971800" cy="4538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endParaRPr lang="en-US"/>
          </a:p>
        </p:txBody>
      </p:sp>
      <p:sp>
        <p:nvSpPr>
          <p:cNvPr id="31748" name="Rectangle 4"/>
          <p:cNvSpPr>
            <a:spLocks noGrp="1" noRot="1" noChangeAspect="1" noChangeArrowheads="1" noTextEdit="1"/>
          </p:cNvSpPr>
          <p:nvPr>
            <p:ph type="sldImg" idx="2"/>
          </p:nvPr>
        </p:nvSpPr>
        <p:spPr bwMode="auto">
          <a:xfrm>
            <a:off x="1160463" y="681038"/>
            <a:ext cx="4537075" cy="3403600"/>
          </a:xfrm>
          <a:prstGeom prst="rect">
            <a:avLst/>
          </a:prstGeom>
          <a:noFill/>
          <a:ln w="9525">
            <a:solidFill>
              <a:srgbClr val="000000"/>
            </a:solidFill>
            <a:miter lim="800000"/>
            <a:headEnd/>
            <a:tailEnd/>
          </a:ln>
          <a:effectLst/>
        </p:spPr>
      </p:sp>
      <p:sp>
        <p:nvSpPr>
          <p:cNvPr id="31749" name="Rectangle 5"/>
          <p:cNvSpPr>
            <a:spLocks noGrp="1" noChangeArrowheads="1"/>
          </p:cNvSpPr>
          <p:nvPr>
            <p:ph type="body" sz="quarter" idx="3"/>
          </p:nvPr>
        </p:nvSpPr>
        <p:spPr bwMode="auto">
          <a:xfrm>
            <a:off x="685800" y="4311730"/>
            <a:ext cx="5486400" cy="40847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750" name="Rectangle 6"/>
          <p:cNvSpPr>
            <a:spLocks noGrp="1" noChangeArrowheads="1"/>
          </p:cNvSpPr>
          <p:nvPr>
            <p:ph type="ftr" sz="quarter" idx="4"/>
          </p:nvPr>
        </p:nvSpPr>
        <p:spPr bwMode="auto">
          <a:xfrm>
            <a:off x="0" y="8621883"/>
            <a:ext cx="2971800" cy="45386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endParaRPr lang="en-US"/>
          </a:p>
        </p:txBody>
      </p:sp>
      <p:sp>
        <p:nvSpPr>
          <p:cNvPr id="31751" name="Rectangle 7"/>
          <p:cNvSpPr>
            <a:spLocks noGrp="1" noChangeArrowheads="1"/>
          </p:cNvSpPr>
          <p:nvPr>
            <p:ph type="sldNum" sz="quarter" idx="5"/>
          </p:nvPr>
        </p:nvSpPr>
        <p:spPr bwMode="auto">
          <a:xfrm>
            <a:off x="3884613" y="8621883"/>
            <a:ext cx="2971800" cy="45386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itchFamily="34" charset="0"/>
              </a:defRPr>
            </a:lvl1pPr>
          </a:lstStyle>
          <a:p>
            <a:fld id="{C16E166B-928E-4746-8F74-5E3B052C5B60}" type="slidenum">
              <a:rPr lang="en-US"/>
              <a:pPr/>
              <a:t>‹#›</a:t>
            </a:fld>
            <a:endParaRPr lang="en-US"/>
          </a:p>
        </p:txBody>
      </p:sp>
    </p:spTree>
    <p:extLst>
      <p:ext uri="{BB962C8B-B14F-4D97-AF65-F5344CB8AC3E}">
        <p14:creationId xmlns:p14="http://schemas.microsoft.com/office/powerpoint/2010/main" xmlns="" val="334708687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FC68ECC-4BC5-48A7-9A57-B2622B28D4D7}"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E3327E-D7C4-4BF9-9FBA-1BD03E994F6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C2B3FA74-1440-4C8F-A3E0-96427449750F}"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7AE0EA8E-35E8-4ABA-A231-7E263978C0D3}"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3EB0A47-EC08-498B-A9D6-CDE5F0F1ABBE}"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903835-0C2D-45F7-BFF8-C12053E85B42}"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85BC319-668F-45E6-94A2-AE20DEC69F57}"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FCAFFA8F-4139-4E3D-A7F9-20DBA5B9B9C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A29D312-E9E0-48C0-B4F5-4E9CF9E6F2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90F4869-B91E-4C03-992D-D68A51022D3F}"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C80E484-2F97-4170-B92E-6813744F367A}"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A3E494B-E728-4166-AF44-C4308FD7D367}"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faa.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422400" y="4457700"/>
            <a:ext cx="6400800" cy="857250"/>
          </a:xfrm>
        </p:spPr>
        <p:txBody>
          <a:bodyPr/>
          <a:lstStyle/>
          <a:p>
            <a:r>
              <a:rPr lang="en-US" sz="2800" dirty="0" smtClean="0"/>
              <a:t> </a:t>
            </a:r>
            <a:endParaRPr lang="en-US" sz="2800" dirty="0"/>
          </a:p>
        </p:txBody>
      </p:sp>
      <p:sp>
        <p:nvSpPr>
          <p:cNvPr id="2050" name="Rectangle 2"/>
          <p:cNvSpPr>
            <a:spLocks noGrp="1" noChangeArrowheads="1"/>
          </p:cNvSpPr>
          <p:nvPr>
            <p:ph type="ctrTitle"/>
          </p:nvPr>
        </p:nvSpPr>
        <p:spPr>
          <a:xfrm>
            <a:off x="1981200" y="3352800"/>
            <a:ext cx="4953000" cy="685800"/>
          </a:xfrm>
        </p:spPr>
        <p:txBody>
          <a:bodyPr>
            <a:normAutofit fontScale="90000"/>
          </a:bodyPr>
          <a:lstStyle/>
          <a:p>
            <a:r>
              <a:rPr lang="en-US" dirty="0" smtClean="0">
                <a:latin typeface="Impact" pitchFamily="34" charset="0"/>
              </a:rPr>
              <a:t/>
            </a:r>
            <a:br>
              <a:rPr lang="en-US" dirty="0" smtClean="0">
                <a:latin typeface="Impact" pitchFamily="34" charset="0"/>
              </a:rPr>
            </a:br>
            <a:r>
              <a:rPr lang="en-US" dirty="0">
                <a:latin typeface="Impact" pitchFamily="34" charset="0"/>
              </a:rPr>
              <a:t/>
            </a:r>
            <a:br>
              <a:rPr lang="en-US" dirty="0">
                <a:latin typeface="Impact" pitchFamily="34" charset="0"/>
              </a:rPr>
            </a:br>
            <a:r>
              <a:rPr lang="en-US" dirty="0" smtClean="0">
                <a:latin typeface="Impact" pitchFamily="34" charset="0"/>
              </a:rPr>
              <a:t/>
            </a:r>
            <a:br>
              <a:rPr lang="en-US" dirty="0" smtClean="0">
                <a:latin typeface="Impact" pitchFamily="34" charset="0"/>
              </a:rPr>
            </a:br>
            <a:r>
              <a:rPr lang="en-US" dirty="0">
                <a:latin typeface="Impact" pitchFamily="34" charset="0"/>
              </a:rPr>
              <a:t/>
            </a:r>
            <a:br>
              <a:rPr lang="en-US" dirty="0">
                <a:latin typeface="Impact" pitchFamily="34" charset="0"/>
              </a:rPr>
            </a:br>
            <a:r>
              <a:rPr lang="en-US" dirty="0" smtClean="0">
                <a:latin typeface="Impact" pitchFamily="34" charset="0"/>
              </a:rPr>
              <a:t>FAR </a:t>
            </a:r>
            <a:r>
              <a:rPr lang="en-US" dirty="0">
                <a:latin typeface="Impact" pitchFamily="34" charset="0"/>
              </a:rPr>
              <a:t>Part 145 </a:t>
            </a:r>
            <a:r>
              <a:rPr lang="en-US" dirty="0" smtClean="0">
                <a:latin typeface="Impact" pitchFamily="34" charset="0"/>
              </a:rPr>
              <a:t>Review</a:t>
            </a:r>
            <a:endParaRPr lang="en-US" dirty="0"/>
          </a:p>
        </p:txBody>
      </p:sp>
      <p:sp>
        <p:nvSpPr>
          <p:cNvPr id="2054" name="Rectangle 6"/>
          <p:cNvSpPr>
            <a:spLocks noChangeArrowheads="1"/>
          </p:cNvSpPr>
          <p:nvPr/>
        </p:nvSpPr>
        <p:spPr bwMode="auto">
          <a:xfrm>
            <a:off x="2743200" y="800100"/>
            <a:ext cx="5994400" cy="914400"/>
          </a:xfrm>
          <a:prstGeom prst="rect">
            <a:avLst/>
          </a:prstGeom>
          <a:noFill/>
          <a:ln w="9525">
            <a:noFill/>
            <a:miter lim="800000"/>
            <a:headEnd/>
            <a:tailEnd/>
          </a:ln>
          <a:effectLst/>
        </p:spPr>
        <p:txBody>
          <a:bodyPr/>
          <a:lstStyle/>
          <a:p>
            <a:pPr algn="ctr" eaLnBrk="1" hangingPunct="1">
              <a:spcBef>
                <a:spcPct val="20000"/>
              </a:spcBef>
              <a:buClr>
                <a:schemeClr val="folHlink"/>
              </a:buClr>
              <a:buSzPct val="60000"/>
              <a:buFont typeface="Wingdings" pitchFamily="2" charset="2"/>
              <a:buNone/>
            </a:pPr>
            <a:endParaRPr lang="en-US" sz="2800" dirty="0">
              <a:latin typeface="Impact" pitchFamily="34" charset="0"/>
            </a:endParaRPr>
          </a:p>
        </p:txBody>
      </p:sp>
      <p:sp>
        <p:nvSpPr>
          <p:cNvPr id="2055" name="Line 7"/>
          <p:cNvSpPr>
            <a:spLocks noChangeShapeType="1"/>
          </p:cNvSpPr>
          <p:nvPr/>
        </p:nvSpPr>
        <p:spPr bwMode="auto">
          <a:xfrm>
            <a:off x="1219200" y="3048000"/>
            <a:ext cx="6705600" cy="0"/>
          </a:xfrm>
          <a:prstGeom prst="line">
            <a:avLst/>
          </a:prstGeom>
          <a:noFill/>
          <a:ln w="9525">
            <a:solidFill>
              <a:schemeClr val="tx1"/>
            </a:solidFill>
            <a:round/>
            <a:headEnd/>
            <a:tailEnd/>
          </a:ln>
          <a:effectLst/>
        </p:spPr>
        <p:txBody>
          <a:bodyPr wrap="none" anchor="ctr"/>
          <a:lstStyle/>
          <a:p>
            <a:endParaRPr lang="en-US"/>
          </a:p>
        </p:txBody>
      </p:sp>
      <p:sp>
        <p:nvSpPr>
          <p:cNvPr id="2056" name="Line 8"/>
          <p:cNvSpPr>
            <a:spLocks noChangeShapeType="1"/>
          </p:cNvSpPr>
          <p:nvPr/>
        </p:nvSpPr>
        <p:spPr bwMode="auto">
          <a:xfrm>
            <a:off x="1219200" y="4267200"/>
            <a:ext cx="6705600" cy="0"/>
          </a:xfrm>
          <a:prstGeom prst="line">
            <a:avLst/>
          </a:prstGeom>
          <a:noFill/>
          <a:ln w="9525">
            <a:solidFill>
              <a:schemeClr val="tx1"/>
            </a:solidFill>
            <a:round/>
            <a:headEnd/>
            <a:tailEnd/>
          </a:ln>
          <a:effectLst/>
        </p:spPr>
        <p:txBody>
          <a:bodyPr wrap="none" anchor="ctr"/>
          <a:lstStyle/>
          <a:p>
            <a:endParaRPr lang="en-US"/>
          </a:p>
        </p:txBody>
      </p:sp>
      <p:sp>
        <p:nvSpPr>
          <p:cNvPr id="2057" name="Rectangle 9"/>
          <p:cNvSpPr>
            <a:spLocks noChangeArrowheads="1"/>
          </p:cNvSpPr>
          <p:nvPr/>
        </p:nvSpPr>
        <p:spPr bwMode="auto">
          <a:xfrm>
            <a:off x="1524000" y="6057900"/>
            <a:ext cx="6400800" cy="342900"/>
          </a:xfrm>
          <a:prstGeom prst="rect">
            <a:avLst/>
          </a:prstGeom>
          <a:noFill/>
          <a:ln w="9525">
            <a:noFill/>
            <a:miter lim="800000"/>
            <a:headEnd/>
            <a:tailEnd/>
          </a:ln>
          <a:effectLst/>
        </p:spPr>
        <p:txBody>
          <a:bodyPr/>
          <a:lstStyle/>
          <a:p>
            <a:pPr algn="ctr" eaLnBrk="1" hangingPunct="1">
              <a:spcBef>
                <a:spcPct val="20000"/>
              </a:spcBef>
              <a:buClr>
                <a:schemeClr val="folHlink"/>
              </a:buClr>
              <a:buSzPct val="60000"/>
              <a:buFont typeface="Wingdings" pitchFamily="2" charset="2"/>
              <a:buNone/>
            </a:pPr>
            <a:r>
              <a:rPr lang="en-US" sz="1200" dirty="0" smtClean="0"/>
              <a:t>MHI– </a:t>
            </a:r>
            <a:r>
              <a:rPr lang="en-US" sz="1200" dirty="0" smtClean="0"/>
              <a:t>Training Department</a:t>
            </a:r>
            <a:endParaRPr lang="en-US" sz="1200" dirty="0"/>
          </a:p>
          <a:p>
            <a:pPr algn="ctr" eaLnBrk="1" hangingPunct="1">
              <a:spcBef>
                <a:spcPct val="20000"/>
              </a:spcBef>
              <a:buClr>
                <a:schemeClr val="folHlink"/>
              </a:buClr>
              <a:buSzPct val="60000"/>
              <a:buFont typeface="Wingdings" pitchFamily="2" charset="2"/>
              <a:buNone/>
            </a:pPr>
            <a:endParaRPr lang="en-US" sz="1200" dirty="0"/>
          </a:p>
        </p:txBody>
      </p:sp>
      <p:pic>
        <p:nvPicPr>
          <p:cNvPr id="11" name="Picture 10" descr="S:\Shared\Maritime Helicopters LOGO's\MHI Logo\Very Clean MHI Logo.gif"/>
          <p:cNvPicPr/>
          <p:nvPr/>
        </p:nvPicPr>
        <p:blipFill>
          <a:blip r:embed="rId2" cstate="print"/>
          <a:srcRect/>
          <a:stretch>
            <a:fillRect/>
          </a:stretch>
        </p:blipFill>
        <p:spPr bwMode="auto">
          <a:xfrm>
            <a:off x="1371600" y="838200"/>
            <a:ext cx="62484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sz="quarter" idx="1"/>
          </p:nvPr>
        </p:nvSpPr>
        <p:spPr>
          <a:xfrm>
            <a:off x="457200" y="1856232"/>
            <a:ext cx="8229600" cy="4724400"/>
          </a:xfrm>
          <a:solidFill>
            <a:schemeClr val="bg1">
              <a:alpha val="35000"/>
            </a:schemeClr>
          </a:solidFill>
        </p:spPr>
        <p:txBody>
          <a:bodyPr>
            <a:normAutofit lnSpcReduction="10000"/>
          </a:bodyPr>
          <a:lstStyle/>
          <a:p>
            <a:pPr>
              <a:lnSpc>
                <a:spcPct val="80000"/>
              </a:lnSpc>
              <a:buFont typeface="Wingdings" pitchFamily="2" charset="2"/>
              <a:buNone/>
            </a:pPr>
            <a:r>
              <a:rPr lang="en-US" sz="1400" b="1" dirty="0"/>
              <a:t>§ 145.59   Ratings.</a:t>
            </a:r>
          </a:p>
          <a:p>
            <a:pPr>
              <a:lnSpc>
                <a:spcPct val="80000"/>
              </a:lnSpc>
              <a:buFont typeface="Wingdings" pitchFamily="2" charset="2"/>
              <a:buNone/>
            </a:pPr>
            <a:r>
              <a:rPr lang="en-US" sz="1400" dirty="0"/>
              <a:t>The following ratings are issued under this subpart:</a:t>
            </a:r>
          </a:p>
          <a:p>
            <a:pPr>
              <a:lnSpc>
                <a:spcPct val="80000"/>
              </a:lnSpc>
              <a:buFont typeface="Wingdings" pitchFamily="2" charset="2"/>
              <a:buNone/>
            </a:pPr>
            <a:r>
              <a:rPr lang="en-US" sz="1400" dirty="0"/>
              <a:t>(a) </a:t>
            </a:r>
            <a:r>
              <a:rPr lang="en-US" sz="1400" i="1" dirty="0"/>
              <a:t>Airframe ratings.</a:t>
            </a:r>
            <a:endParaRPr lang="en-US" sz="1400" dirty="0"/>
          </a:p>
          <a:p>
            <a:pPr>
              <a:lnSpc>
                <a:spcPct val="80000"/>
              </a:lnSpc>
              <a:buFont typeface="Wingdings" pitchFamily="2" charset="2"/>
              <a:buNone/>
            </a:pPr>
            <a:r>
              <a:rPr lang="en-US" sz="1400" dirty="0"/>
              <a:t>(1) </a:t>
            </a:r>
            <a:r>
              <a:rPr lang="en-US" sz="1400" i="1" dirty="0"/>
              <a:t>Class 1:</a:t>
            </a:r>
            <a:r>
              <a:rPr lang="en-US" sz="1400" dirty="0"/>
              <a:t> Composite construction of small aircraft.</a:t>
            </a:r>
          </a:p>
          <a:p>
            <a:pPr>
              <a:lnSpc>
                <a:spcPct val="80000"/>
              </a:lnSpc>
              <a:buFont typeface="Wingdings" pitchFamily="2" charset="2"/>
              <a:buNone/>
            </a:pPr>
            <a:r>
              <a:rPr lang="en-US" sz="1400" dirty="0"/>
              <a:t>(2) </a:t>
            </a:r>
            <a:r>
              <a:rPr lang="en-US" sz="1400" i="1" dirty="0"/>
              <a:t>Class 2:</a:t>
            </a:r>
            <a:r>
              <a:rPr lang="en-US" sz="1400" dirty="0"/>
              <a:t> Composite construction of large aircraft.</a:t>
            </a:r>
          </a:p>
          <a:p>
            <a:pPr>
              <a:lnSpc>
                <a:spcPct val="80000"/>
              </a:lnSpc>
              <a:buFont typeface="Wingdings" pitchFamily="2" charset="2"/>
              <a:buNone/>
            </a:pPr>
            <a:r>
              <a:rPr lang="en-US" sz="1400" dirty="0"/>
              <a:t>(3) </a:t>
            </a:r>
            <a:r>
              <a:rPr lang="en-US" sz="1400" i="1" dirty="0"/>
              <a:t>Class 3:</a:t>
            </a:r>
            <a:r>
              <a:rPr lang="en-US" sz="1400" dirty="0"/>
              <a:t> All-metal construction of small aircraft.</a:t>
            </a:r>
          </a:p>
          <a:p>
            <a:pPr>
              <a:lnSpc>
                <a:spcPct val="80000"/>
              </a:lnSpc>
              <a:buFont typeface="Wingdings" pitchFamily="2" charset="2"/>
              <a:buNone/>
            </a:pPr>
            <a:r>
              <a:rPr lang="en-US" sz="1400" dirty="0"/>
              <a:t>(4) </a:t>
            </a:r>
            <a:r>
              <a:rPr lang="en-US" sz="1400" i="1" dirty="0"/>
              <a:t>Class 4:</a:t>
            </a:r>
            <a:r>
              <a:rPr lang="en-US" sz="1400" dirty="0"/>
              <a:t> All-metal construction of large aircraft.</a:t>
            </a:r>
          </a:p>
          <a:p>
            <a:pPr>
              <a:lnSpc>
                <a:spcPct val="80000"/>
              </a:lnSpc>
              <a:buFont typeface="Wingdings" pitchFamily="2" charset="2"/>
              <a:buNone/>
            </a:pPr>
            <a:r>
              <a:rPr lang="en-US" sz="1400" dirty="0"/>
              <a:t>(d) </a:t>
            </a:r>
            <a:r>
              <a:rPr lang="en-US" sz="1400" i="1" dirty="0"/>
              <a:t>Radio ratings.</a:t>
            </a:r>
            <a:endParaRPr lang="en-US" sz="1400" dirty="0"/>
          </a:p>
          <a:p>
            <a:pPr>
              <a:lnSpc>
                <a:spcPct val="80000"/>
              </a:lnSpc>
              <a:buFont typeface="Wingdings" pitchFamily="2" charset="2"/>
              <a:buNone/>
            </a:pPr>
            <a:r>
              <a:rPr lang="en-US" sz="1400" dirty="0"/>
              <a:t>(1) </a:t>
            </a:r>
            <a:r>
              <a:rPr lang="en-US" sz="1400" i="1" dirty="0"/>
              <a:t>Class 1:</a:t>
            </a:r>
            <a:r>
              <a:rPr lang="en-US" sz="1400" dirty="0"/>
              <a:t> Communication equipment. </a:t>
            </a:r>
          </a:p>
          <a:p>
            <a:pPr>
              <a:lnSpc>
                <a:spcPct val="80000"/>
              </a:lnSpc>
              <a:buFont typeface="Wingdings" pitchFamily="2" charset="2"/>
              <a:buNone/>
            </a:pPr>
            <a:r>
              <a:rPr lang="en-US" sz="1400" dirty="0"/>
              <a:t>(2) </a:t>
            </a:r>
            <a:r>
              <a:rPr lang="en-US" sz="1400" i="1" dirty="0"/>
              <a:t>Class 2:</a:t>
            </a:r>
            <a:r>
              <a:rPr lang="en-US" sz="1400" dirty="0"/>
              <a:t> Navigational equipment. </a:t>
            </a:r>
          </a:p>
          <a:p>
            <a:pPr>
              <a:lnSpc>
                <a:spcPct val="80000"/>
              </a:lnSpc>
              <a:buFont typeface="Wingdings" pitchFamily="2" charset="2"/>
              <a:buNone/>
            </a:pPr>
            <a:r>
              <a:rPr lang="en-US" sz="1400" dirty="0"/>
              <a:t>(3) </a:t>
            </a:r>
            <a:r>
              <a:rPr lang="en-US" sz="1400" i="1" dirty="0"/>
              <a:t>Class 3:</a:t>
            </a:r>
            <a:r>
              <a:rPr lang="en-US" sz="1400" dirty="0"/>
              <a:t> Radar equipment. </a:t>
            </a:r>
          </a:p>
          <a:p>
            <a:pPr>
              <a:lnSpc>
                <a:spcPct val="80000"/>
              </a:lnSpc>
              <a:buFont typeface="Wingdings" pitchFamily="2" charset="2"/>
              <a:buNone/>
            </a:pPr>
            <a:r>
              <a:rPr lang="en-US" sz="1400" dirty="0"/>
              <a:t>(e) </a:t>
            </a:r>
            <a:r>
              <a:rPr lang="en-US" sz="1400" i="1" dirty="0"/>
              <a:t>Instrument ratings.</a:t>
            </a:r>
            <a:endParaRPr lang="en-US" sz="1400" dirty="0"/>
          </a:p>
          <a:p>
            <a:pPr>
              <a:lnSpc>
                <a:spcPct val="80000"/>
              </a:lnSpc>
              <a:buFont typeface="Wingdings" pitchFamily="2" charset="2"/>
              <a:buNone/>
            </a:pPr>
            <a:r>
              <a:rPr lang="en-US" sz="1400" dirty="0"/>
              <a:t>(1) </a:t>
            </a:r>
            <a:r>
              <a:rPr lang="en-US" sz="1400" i="1" dirty="0"/>
              <a:t>Class 1:</a:t>
            </a:r>
            <a:r>
              <a:rPr lang="en-US" sz="1400" dirty="0"/>
              <a:t> Mechanical. A diaphragm, bourdon tube, aneroid, optical, or mechanically driven centrifugal instrument used on aircraft or to operate aircraft, including tachometers, airspeed indicators, pressure gauges drift sights, magnetic compasses, altimeters, or similar mechanical instruments.</a:t>
            </a:r>
          </a:p>
          <a:p>
            <a:pPr>
              <a:lnSpc>
                <a:spcPct val="80000"/>
              </a:lnSpc>
              <a:buFont typeface="Wingdings" pitchFamily="2" charset="2"/>
              <a:buNone/>
            </a:pPr>
            <a:r>
              <a:rPr lang="en-US" sz="1400" dirty="0"/>
              <a:t>(2) </a:t>
            </a:r>
            <a:r>
              <a:rPr lang="en-US" sz="1400" i="1" dirty="0"/>
              <a:t>Class 2:</a:t>
            </a:r>
            <a:r>
              <a:rPr lang="en-US" sz="1400" dirty="0"/>
              <a:t> Electrical. Self-synchronous and electrical-indicating instruments and systems, including remote indicating instruments, cylinder head temperature gauges, or similar electrical instruments.</a:t>
            </a:r>
          </a:p>
          <a:p>
            <a:pPr>
              <a:lnSpc>
                <a:spcPct val="80000"/>
              </a:lnSpc>
              <a:buFont typeface="Wingdings" pitchFamily="2" charset="2"/>
              <a:buNone/>
            </a:pPr>
            <a:r>
              <a:rPr lang="en-US" sz="1400" dirty="0"/>
              <a:t>(3) </a:t>
            </a:r>
            <a:r>
              <a:rPr lang="en-US" sz="1400" i="1" dirty="0"/>
              <a:t>Class 3:</a:t>
            </a:r>
            <a:r>
              <a:rPr lang="en-US" sz="1400" dirty="0"/>
              <a:t> Gyroscopic. </a:t>
            </a:r>
          </a:p>
          <a:p>
            <a:pPr>
              <a:lnSpc>
                <a:spcPct val="80000"/>
              </a:lnSpc>
              <a:buFont typeface="Wingdings" pitchFamily="2" charset="2"/>
              <a:buNone/>
            </a:pPr>
            <a:r>
              <a:rPr lang="en-US" sz="1400" dirty="0"/>
              <a:t>(4) </a:t>
            </a:r>
            <a:r>
              <a:rPr lang="en-US" sz="1400" i="1" dirty="0"/>
              <a:t>Class 4:</a:t>
            </a:r>
            <a:r>
              <a:rPr lang="en-US" sz="1400" dirty="0"/>
              <a:t> Electronic. </a:t>
            </a:r>
          </a:p>
          <a:p>
            <a:pPr>
              <a:lnSpc>
                <a:spcPct val="80000"/>
              </a:lnSpc>
              <a:buFont typeface="Wingdings" pitchFamily="2" charset="2"/>
              <a:buNone/>
            </a:pPr>
            <a:r>
              <a:rPr lang="en-US" sz="1400" dirty="0"/>
              <a:t>(f) </a:t>
            </a:r>
            <a:r>
              <a:rPr lang="en-US" sz="1400" i="1" dirty="0"/>
              <a:t>Accessory ratings.</a:t>
            </a:r>
            <a:endParaRPr lang="en-US" sz="1400" dirty="0"/>
          </a:p>
          <a:p>
            <a:pPr>
              <a:lnSpc>
                <a:spcPct val="80000"/>
              </a:lnSpc>
              <a:buFont typeface="Wingdings" pitchFamily="2" charset="2"/>
              <a:buNone/>
            </a:pPr>
            <a:r>
              <a:rPr lang="en-US" sz="1400" dirty="0"/>
              <a:t>(1) </a:t>
            </a:r>
            <a:r>
              <a:rPr lang="en-US" sz="1400" i="1" dirty="0"/>
              <a:t>Class 1:</a:t>
            </a:r>
            <a:r>
              <a:rPr lang="en-US" sz="1400" dirty="0"/>
              <a:t> A mechanical accessory that depends on friction, hydraulics, mechanical linkage…</a:t>
            </a:r>
          </a:p>
          <a:p>
            <a:pPr>
              <a:lnSpc>
                <a:spcPct val="80000"/>
              </a:lnSpc>
              <a:buFont typeface="Wingdings" pitchFamily="2" charset="2"/>
              <a:buNone/>
            </a:pPr>
            <a:r>
              <a:rPr lang="en-US" sz="1400" dirty="0"/>
              <a:t>(2) </a:t>
            </a:r>
            <a:r>
              <a:rPr lang="en-US" sz="1400" i="1" dirty="0"/>
              <a:t>Class 2:</a:t>
            </a:r>
            <a:r>
              <a:rPr lang="en-US" sz="1400" dirty="0"/>
              <a:t> An electrical accessory that depends on electrical energy for …</a:t>
            </a:r>
          </a:p>
          <a:p>
            <a:pPr>
              <a:lnSpc>
                <a:spcPct val="80000"/>
              </a:lnSpc>
              <a:buFont typeface="Wingdings" pitchFamily="2" charset="2"/>
              <a:buNone/>
            </a:pPr>
            <a:r>
              <a:rPr lang="en-US" sz="1400" dirty="0"/>
              <a:t>(3) </a:t>
            </a:r>
            <a:r>
              <a:rPr lang="en-US" sz="1400" i="1" dirty="0"/>
              <a:t>Class 3:</a:t>
            </a:r>
            <a:r>
              <a:rPr lang="en-US" sz="1400" dirty="0"/>
              <a:t> An electronic accessory that depends on the use of an electron tube transistor…</a:t>
            </a:r>
            <a:endParaRPr lang="en-US" sz="1400" b="1" dirty="0"/>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sz="quarter" idx="1"/>
          </p:nvPr>
        </p:nvSpPr>
        <p:spPr>
          <a:xfrm>
            <a:off x="457200" y="1865376"/>
            <a:ext cx="8229600" cy="4648200"/>
          </a:xfrm>
          <a:solidFill>
            <a:schemeClr val="bg1">
              <a:alpha val="35000"/>
            </a:schemeClr>
          </a:solidFill>
        </p:spPr>
        <p:txBody>
          <a:bodyPr/>
          <a:lstStyle/>
          <a:p>
            <a:pPr>
              <a:lnSpc>
                <a:spcPct val="80000"/>
              </a:lnSpc>
              <a:buFont typeface="Wingdings" pitchFamily="2" charset="2"/>
              <a:buNone/>
            </a:pPr>
            <a:endParaRPr lang="en-US" sz="1800" b="1" dirty="0"/>
          </a:p>
          <a:p>
            <a:pPr>
              <a:lnSpc>
                <a:spcPct val="80000"/>
              </a:lnSpc>
              <a:buFont typeface="Wingdings" pitchFamily="2" charset="2"/>
              <a:buNone/>
            </a:pPr>
            <a:r>
              <a:rPr lang="en-US" sz="1800" b="1" dirty="0"/>
              <a:t>§ 145.61   Limited ratings.</a:t>
            </a:r>
          </a:p>
          <a:p>
            <a:pPr>
              <a:lnSpc>
                <a:spcPct val="80000"/>
              </a:lnSpc>
              <a:buFont typeface="Wingdings" pitchFamily="2" charset="2"/>
              <a:buNone/>
            </a:pPr>
            <a:r>
              <a:rPr lang="en-US" sz="1800" dirty="0"/>
              <a:t>(a) The FAA may issue a limited rating to a certificated repair station that maintains or alters only a particular type of airframe, </a:t>
            </a:r>
            <a:r>
              <a:rPr lang="en-US" sz="1800" dirty="0" err="1"/>
              <a:t>powerplant</a:t>
            </a:r>
            <a:r>
              <a:rPr lang="en-US" sz="1800" dirty="0"/>
              <a:t>, propeller, radio, instrument, or accessory, or part thereof, or performs only specialized maintenance requiring equipment and skills not ordinarily performed under other repair station ratings. Such a rating may be limited to a specific model aircraft, engine, or constituent part, or to any number of parts made by a particular manufacturer.</a:t>
            </a:r>
          </a:p>
          <a:p>
            <a:pPr>
              <a:lnSpc>
                <a:spcPct val="80000"/>
              </a:lnSpc>
              <a:buFont typeface="Wingdings" pitchFamily="2" charset="2"/>
              <a:buNone/>
            </a:pPr>
            <a:r>
              <a:rPr lang="en-US" sz="1800" dirty="0"/>
              <a:t>(b) The FAA issues limited ratings for—</a:t>
            </a:r>
          </a:p>
          <a:p>
            <a:pPr>
              <a:lnSpc>
                <a:spcPct val="80000"/>
              </a:lnSpc>
              <a:buFont typeface="Wingdings" pitchFamily="2" charset="2"/>
              <a:buNone/>
            </a:pPr>
            <a:r>
              <a:rPr lang="en-US" sz="1800" dirty="0"/>
              <a:t>(1) Airframes of a particular make and model;</a:t>
            </a:r>
          </a:p>
          <a:p>
            <a:pPr>
              <a:lnSpc>
                <a:spcPct val="80000"/>
              </a:lnSpc>
              <a:buFont typeface="Wingdings" pitchFamily="2" charset="2"/>
              <a:buNone/>
            </a:pPr>
            <a:r>
              <a:rPr lang="en-US" sz="1800" dirty="0"/>
              <a:t>(2) Engines of a particular make and model;</a:t>
            </a:r>
          </a:p>
          <a:p>
            <a:pPr>
              <a:lnSpc>
                <a:spcPct val="80000"/>
              </a:lnSpc>
              <a:buFont typeface="Wingdings" pitchFamily="2" charset="2"/>
              <a:buNone/>
            </a:pPr>
            <a:r>
              <a:rPr lang="en-US" sz="1800" dirty="0"/>
              <a:t>(3) Propellers of a particular make and model;</a:t>
            </a:r>
          </a:p>
          <a:p>
            <a:pPr>
              <a:lnSpc>
                <a:spcPct val="80000"/>
              </a:lnSpc>
              <a:buFont typeface="Wingdings" pitchFamily="2" charset="2"/>
              <a:buNone/>
            </a:pPr>
            <a:r>
              <a:rPr lang="en-US" sz="1800" dirty="0"/>
              <a:t>(4) Instruments of a particular make and model;</a:t>
            </a:r>
          </a:p>
          <a:p>
            <a:pPr>
              <a:lnSpc>
                <a:spcPct val="80000"/>
              </a:lnSpc>
              <a:buFont typeface="Wingdings" pitchFamily="2" charset="2"/>
              <a:buNone/>
            </a:pPr>
            <a:r>
              <a:rPr lang="en-US" sz="1800" dirty="0"/>
              <a:t>(5) Radio equipment of a particular make and model;</a:t>
            </a:r>
          </a:p>
          <a:p>
            <a:pPr>
              <a:lnSpc>
                <a:spcPct val="80000"/>
              </a:lnSpc>
              <a:buFont typeface="Wingdings" pitchFamily="2" charset="2"/>
              <a:buNone/>
            </a:pPr>
            <a:r>
              <a:rPr lang="en-US" sz="1800" dirty="0"/>
              <a:t>(6) Accessories of a particular make and model;</a:t>
            </a:r>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sz="quarter" idx="1"/>
          </p:nvPr>
        </p:nvSpPr>
        <p:spPr>
          <a:xfrm>
            <a:off x="457200" y="1865376"/>
            <a:ext cx="8229600" cy="4724400"/>
          </a:xfrm>
          <a:solidFill>
            <a:schemeClr val="bg1">
              <a:alpha val="35000"/>
            </a:schemeClr>
          </a:solidFill>
        </p:spPr>
        <p:txBody>
          <a:bodyPr>
            <a:noAutofit/>
          </a:bodyPr>
          <a:lstStyle/>
          <a:p>
            <a:pPr>
              <a:lnSpc>
                <a:spcPct val="80000"/>
              </a:lnSpc>
              <a:buFont typeface="Wingdings" pitchFamily="2" charset="2"/>
              <a:buNone/>
            </a:pPr>
            <a:r>
              <a:rPr lang="en-US" sz="1300" b="1" dirty="0"/>
              <a:t>Subpart C—Housing, Facilities, Equipment, Materials, and Data</a:t>
            </a:r>
          </a:p>
          <a:p>
            <a:pPr>
              <a:lnSpc>
                <a:spcPct val="80000"/>
              </a:lnSpc>
              <a:buFont typeface="Wingdings" pitchFamily="2" charset="2"/>
              <a:buNone/>
            </a:pPr>
            <a:r>
              <a:rPr lang="en-US" sz="1300" b="1" dirty="0"/>
              <a:t>§ 145.101   General.</a:t>
            </a:r>
          </a:p>
          <a:p>
            <a:pPr>
              <a:lnSpc>
                <a:spcPct val="80000"/>
              </a:lnSpc>
              <a:buFont typeface="Wingdings" pitchFamily="2" charset="2"/>
              <a:buNone/>
            </a:pPr>
            <a:r>
              <a:rPr lang="en-US" sz="1300" dirty="0"/>
              <a:t>A certificated repair station must provide housing, facilities, equipment, materials, and data that meet the applicable requirements for the issuance of the certificate and ratings the repair station holds</a:t>
            </a:r>
            <a:r>
              <a:rPr lang="en-US" sz="1300" dirty="0" smtClean="0"/>
              <a:t>.</a:t>
            </a:r>
          </a:p>
          <a:p>
            <a:pPr>
              <a:lnSpc>
                <a:spcPct val="80000"/>
              </a:lnSpc>
              <a:buFont typeface="Wingdings" pitchFamily="2" charset="2"/>
              <a:buNone/>
            </a:pPr>
            <a:endParaRPr lang="en-US" sz="1300" b="1" dirty="0"/>
          </a:p>
          <a:p>
            <a:pPr>
              <a:lnSpc>
                <a:spcPct val="80000"/>
              </a:lnSpc>
              <a:buFont typeface="Wingdings" pitchFamily="2" charset="2"/>
              <a:buNone/>
            </a:pPr>
            <a:r>
              <a:rPr lang="en-US" sz="1300" b="1" dirty="0"/>
              <a:t>§ 145.103   Housing and facilities requirements.</a:t>
            </a:r>
          </a:p>
          <a:p>
            <a:pPr>
              <a:lnSpc>
                <a:spcPct val="80000"/>
              </a:lnSpc>
              <a:buFont typeface="Wingdings" pitchFamily="2" charset="2"/>
              <a:buNone/>
            </a:pPr>
            <a:r>
              <a:rPr lang="en-US" sz="1300" dirty="0"/>
              <a:t>(a) Each certificated repair station must provide—</a:t>
            </a:r>
          </a:p>
          <a:p>
            <a:pPr>
              <a:lnSpc>
                <a:spcPct val="80000"/>
              </a:lnSpc>
              <a:buFont typeface="Wingdings" pitchFamily="2" charset="2"/>
              <a:buNone/>
            </a:pPr>
            <a:r>
              <a:rPr lang="en-US" sz="1300" dirty="0"/>
              <a:t>(1) Housing for the facilities, equipment, materials, and personnel consistent with its ratings.</a:t>
            </a:r>
          </a:p>
          <a:p>
            <a:pPr>
              <a:lnSpc>
                <a:spcPct val="80000"/>
              </a:lnSpc>
              <a:buFont typeface="Wingdings" pitchFamily="2" charset="2"/>
              <a:buNone/>
            </a:pPr>
            <a:r>
              <a:rPr lang="en-US" sz="1300" dirty="0"/>
              <a:t>(2) Facilities for properly performing the maintenance, preventive maintenance, or alterations of articles or the specialized services for which it is rated. Facilities must include the following:</a:t>
            </a:r>
          </a:p>
          <a:p>
            <a:pPr>
              <a:lnSpc>
                <a:spcPct val="80000"/>
              </a:lnSpc>
              <a:buFont typeface="Wingdings" pitchFamily="2" charset="2"/>
              <a:buNone/>
            </a:pPr>
            <a:r>
              <a:rPr lang="en-US" sz="1300" dirty="0"/>
              <a:t>(</a:t>
            </a:r>
            <a:r>
              <a:rPr lang="en-US" sz="1300" dirty="0" err="1"/>
              <a:t>i</a:t>
            </a:r>
            <a:r>
              <a:rPr lang="en-US" sz="1300" dirty="0"/>
              <a:t>) Sufficient work space and areas for the proper segregation and protection of articles during all maintenance, preventive maintenance, or alterations;</a:t>
            </a:r>
          </a:p>
          <a:p>
            <a:pPr>
              <a:lnSpc>
                <a:spcPct val="80000"/>
              </a:lnSpc>
              <a:buFont typeface="Wingdings" pitchFamily="2" charset="2"/>
              <a:buNone/>
            </a:pPr>
            <a:r>
              <a:rPr lang="en-US" sz="1300" dirty="0"/>
              <a:t>(ii) </a:t>
            </a:r>
            <a:r>
              <a:rPr lang="en-US" sz="1300" b="1" dirty="0">
                <a:solidFill>
                  <a:srgbClr val="0000FF"/>
                </a:solidFill>
              </a:rPr>
              <a:t>Segregated work areas enabling environmentally hazardous or sensitive operations such as painting, cleaning, welding, avionics work, electronic work, and machining to be done properly and in a manner that does not adversely affect other maintenance or alteration articles or activities;</a:t>
            </a:r>
          </a:p>
          <a:p>
            <a:pPr>
              <a:lnSpc>
                <a:spcPct val="80000"/>
              </a:lnSpc>
              <a:buFont typeface="Wingdings" pitchFamily="2" charset="2"/>
              <a:buNone/>
            </a:pPr>
            <a:r>
              <a:rPr lang="en-US" sz="1300" dirty="0"/>
              <a:t>(iii) Suitable racks, hoists, trays, stands, and other segregation means for the storage and protection of all articles undergoing maintenance, preventive maintenance, or alterations;</a:t>
            </a:r>
          </a:p>
          <a:p>
            <a:pPr>
              <a:lnSpc>
                <a:spcPct val="80000"/>
              </a:lnSpc>
              <a:buFont typeface="Wingdings" pitchFamily="2" charset="2"/>
              <a:buNone/>
            </a:pPr>
            <a:r>
              <a:rPr lang="en-US" sz="1300" dirty="0"/>
              <a:t>(iv) Space sufficient to segregate articles and materials stocked for installation from those articles undergoing maintenance, preventive maintenance, or alterations; and</a:t>
            </a:r>
          </a:p>
          <a:p>
            <a:pPr>
              <a:lnSpc>
                <a:spcPct val="80000"/>
              </a:lnSpc>
              <a:buFont typeface="Wingdings" pitchFamily="2" charset="2"/>
              <a:buNone/>
            </a:pPr>
            <a:r>
              <a:rPr lang="en-US" sz="1300" dirty="0"/>
              <a:t>(v) Ventilation, lighting, and control of temperature, humidity, and other climatic conditions sufficient to ensure personnel perform maintenance, preventive maintenance, or alterations to the standards required by this part.</a:t>
            </a:r>
          </a:p>
          <a:p>
            <a:pPr>
              <a:lnSpc>
                <a:spcPct val="80000"/>
              </a:lnSpc>
              <a:buFont typeface="Wingdings" pitchFamily="2" charset="2"/>
              <a:buNone/>
            </a:pPr>
            <a:r>
              <a:rPr lang="en-US" sz="1300" dirty="0"/>
              <a:t>(b) A certificated repair station with an airframe rating must provide suitable permanent housing to enclose the largest type and model of aircraft listed on its operations specifications.</a:t>
            </a:r>
          </a:p>
          <a:p>
            <a:pPr>
              <a:lnSpc>
                <a:spcPct val="80000"/>
              </a:lnSpc>
              <a:buFont typeface="Wingdings" pitchFamily="2" charset="2"/>
              <a:buNone/>
            </a:pPr>
            <a:r>
              <a:rPr lang="en-US" sz="1300" dirty="0"/>
              <a:t>(c) A certificated repair station may perform maintenance, preventive maintenance, or alterations on articles outside of its housing if it provides suitable facilities that are acceptable to the FAA and meet the requirements of §145.103(a) so that the work can be done in accordance with the requirements of part 43 of this chapter. </a:t>
            </a:r>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sz="quarter" idx="1"/>
          </p:nvPr>
        </p:nvSpPr>
        <p:spPr>
          <a:xfrm>
            <a:off x="457200" y="1865376"/>
            <a:ext cx="8229600" cy="4724400"/>
          </a:xfrm>
          <a:solidFill>
            <a:schemeClr val="bg1">
              <a:alpha val="35000"/>
            </a:schemeClr>
          </a:solidFill>
        </p:spPr>
        <p:txBody>
          <a:bodyPr>
            <a:normAutofit lnSpcReduction="10000"/>
          </a:bodyPr>
          <a:lstStyle/>
          <a:p>
            <a:pPr>
              <a:lnSpc>
                <a:spcPct val="80000"/>
              </a:lnSpc>
              <a:buFont typeface="Wingdings" pitchFamily="2" charset="2"/>
              <a:buNone/>
            </a:pPr>
            <a:r>
              <a:rPr lang="en-US" sz="1200" b="1" dirty="0"/>
              <a:t>§ </a:t>
            </a:r>
            <a:r>
              <a:rPr lang="en-US" sz="1400" b="1" dirty="0"/>
              <a:t>145.105   Change of location, housing, or facilities.</a:t>
            </a:r>
          </a:p>
          <a:p>
            <a:pPr>
              <a:lnSpc>
                <a:spcPct val="80000"/>
              </a:lnSpc>
              <a:buFont typeface="Wingdings" pitchFamily="2" charset="2"/>
              <a:buNone/>
            </a:pPr>
            <a:r>
              <a:rPr lang="en-US" sz="1400" b="1" dirty="0">
                <a:solidFill>
                  <a:srgbClr val="0000FF"/>
                </a:solidFill>
              </a:rPr>
              <a:t>(a) A certificated repair station may not change the location of its housing without written approval from the FAA.</a:t>
            </a:r>
          </a:p>
          <a:p>
            <a:pPr>
              <a:lnSpc>
                <a:spcPct val="80000"/>
              </a:lnSpc>
              <a:buFont typeface="Wingdings" pitchFamily="2" charset="2"/>
              <a:buNone/>
            </a:pPr>
            <a:r>
              <a:rPr lang="en-US" sz="1400" b="1" dirty="0">
                <a:solidFill>
                  <a:srgbClr val="0000FF"/>
                </a:solidFill>
              </a:rPr>
              <a:t>(b) A certificated repair station may not make any changes to its housing or facilities required by §145.103 that could have a significant effect on its ability to perform the maintenance, preventive maintenance, or alterations under its repair station certificate and operations specifications without written approval from the FAA.</a:t>
            </a:r>
          </a:p>
          <a:p>
            <a:pPr>
              <a:lnSpc>
                <a:spcPct val="80000"/>
              </a:lnSpc>
              <a:buFont typeface="Wingdings" pitchFamily="2" charset="2"/>
              <a:buNone/>
            </a:pPr>
            <a:r>
              <a:rPr lang="en-US" sz="1400" dirty="0"/>
              <a:t>(c) The FAA may prescribe the conditions, including any limitations, under which a certificated repair station must operate while it is changing its location, housing, or facilities. </a:t>
            </a:r>
            <a:endParaRPr lang="en-US" sz="1400" dirty="0" smtClean="0"/>
          </a:p>
          <a:p>
            <a:pPr>
              <a:lnSpc>
                <a:spcPct val="80000"/>
              </a:lnSpc>
              <a:buFont typeface="Wingdings" pitchFamily="2" charset="2"/>
              <a:buNone/>
            </a:pPr>
            <a:endParaRPr lang="en-US" sz="1400" b="1" dirty="0"/>
          </a:p>
          <a:p>
            <a:pPr>
              <a:lnSpc>
                <a:spcPct val="80000"/>
              </a:lnSpc>
              <a:buFont typeface="Wingdings" pitchFamily="2" charset="2"/>
              <a:buNone/>
            </a:pPr>
            <a:r>
              <a:rPr lang="en-US" sz="1400" b="1" dirty="0"/>
              <a:t>§ 145.107   Satellite repair stations.</a:t>
            </a:r>
          </a:p>
          <a:p>
            <a:pPr>
              <a:lnSpc>
                <a:spcPct val="80000"/>
              </a:lnSpc>
              <a:buFont typeface="Wingdings" pitchFamily="2" charset="2"/>
              <a:buNone/>
            </a:pPr>
            <a:r>
              <a:rPr lang="en-US" sz="1400" dirty="0"/>
              <a:t>(a) A certificated repair station under the managerial control of another certificated repair station may operate as a satellite repair station with its own certificate issued by the FAA. A satellite repair station—</a:t>
            </a:r>
          </a:p>
          <a:p>
            <a:pPr>
              <a:lnSpc>
                <a:spcPct val="80000"/>
              </a:lnSpc>
              <a:buFont typeface="Wingdings" pitchFamily="2" charset="2"/>
              <a:buNone/>
            </a:pPr>
            <a:r>
              <a:rPr lang="en-US" sz="1400" dirty="0"/>
              <a:t>(1) May not hold a rating not held by the certificated repair station with managerial control;</a:t>
            </a:r>
          </a:p>
          <a:p>
            <a:pPr>
              <a:lnSpc>
                <a:spcPct val="80000"/>
              </a:lnSpc>
              <a:buFont typeface="Wingdings" pitchFamily="2" charset="2"/>
              <a:buNone/>
            </a:pPr>
            <a:r>
              <a:rPr lang="en-US" sz="1400" dirty="0"/>
              <a:t>(2) Must meet the requirements for each rating it holds;</a:t>
            </a:r>
          </a:p>
          <a:p>
            <a:pPr>
              <a:lnSpc>
                <a:spcPct val="80000"/>
              </a:lnSpc>
              <a:buFont typeface="Wingdings" pitchFamily="2" charset="2"/>
              <a:buNone/>
            </a:pPr>
            <a:r>
              <a:rPr lang="en-US" sz="1400" dirty="0"/>
              <a:t>(3) Must submit a repair station manual acceptable to the FAA as required by §145.207; and</a:t>
            </a:r>
          </a:p>
          <a:p>
            <a:pPr>
              <a:lnSpc>
                <a:spcPct val="80000"/>
              </a:lnSpc>
              <a:buFont typeface="Wingdings" pitchFamily="2" charset="2"/>
              <a:buNone/>
            </a:pPr>
            <a:r>
              <a:rPr lang="en-US" sz="1400" dirty="0"/>
              <a:t>(4) Must submit a quality control manual acceptable to the FAA as required by §145.211(c).</a:t>
            </a:r>
          </a:p>
          <a:p>
            <a:pPr>
              <a:lnSpc>
                <a:spcPct val="80000"/>
              </a:lnSpc>
              <a:buFont typeface="Wingdings" pitchFamily="2" charset="2"/>
              <a:buNone/>
            </a:pPr>
            <a:r>
              <a:rPr lang="en-US" sz="1400" dirty="0"/>
              <a:t>(b) Unless the FAA indicates otherwise, personnel and equipment from the certificated repair station with managerial control and from each of the satellite repair stations may be shared. However, inspection personnel must be designated for each satellite repair station and available at the satellite repair station any time a determination of airworthiness or return to service is made. In other circumstances, inspection personnel may be away from the premises but must be available by telephone, radio, or other electronic means.</a:t>
            </a:r>
          </a:p>
          <a:p>
            <a:pPr>
              <a:lnSpc>
                <a:spcPct val="80000"/>
              </a:lnSpc>
              <a:buFont typeface="Wingdings" pitchFamily="2" charset="2"/>
              <a:buNone/>
            </a:pPr>
            <a:r>
              <a:rPr lang="en-US" sz="1400" dirty="0"/>
              <a:t>(c) A satellite repair station may not be located in a country other than the domicile country of the certificated repair station with managerial control. </a:t>
            </a:r>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sz="quarter" idx="1"/>
          </p:nvPr>
        </p:nvSpPr>
        <p:spPr>
          <a:xfrm>
            <a:off x="481584" y="1853184"/>
            <a:ext cx="8178800" cy="4648200"/>
          </a:xfrm>
          <a:solidFill>
            <a:schemeClr val="bg1">
              <a:alpha val="35000"/>
            </a:schemeClr>
          </a:solidFill>
        </p:spPr>
        <p:txBody>
          <a:bodyPr>
            <a:normAutofit/>
          </a:bodyPr>
          <a:lstStyle/>
          <a:p>
            <a:pPr>
              <a:lnSpc>
                <a:spcPct val="80000"/>
              </a:lnSpc>
              <a:buFont typeface="Wingdings" pitchFamily="2" charset="2"/>
              <a:buNone/>
            </a:pPr>
            <a:r>
              <a:rPr lang="en-US" sz="1400" b="1" dirty="0"/>
              <a:t>§ 145.109   Equipment, materials, and data requirements.</a:t>
            </a:r>
          </a:p>
          <a:p>
            <a:pPr>
              <a:lnSpc>
                <a:spcPct val="80000"/>
              </a:lnSpc>
              <a:buFont typeface="Wingdings" pitchFamily="2" charset="2"/>
              <a:buNone/>
            </a:pPr>
            <a:r>
              <a:rPr lang="en-US" sz="1400" dirty="0" smtClean="0"/>
              <a:t> </a:t>
            </a:r>
            <a:endParaRPr lang="en-US" sz="1400" dirty="0"/>
          </a:p>
          <a:p>
            <a:pPr>
              <a:lnSpc>
                <a:spcPct val="80000"/>
              </a:lnSpc>
              <a:buFont typeface="Wingdings" pitchFamily="2" charset="2"/>
              <a:buNone/>
            </a:pPr>
            <a:r>
              <a:rPr lang="en-US" sz="1400" dirty="0"/>
              <a:t>(a) Except as otherwise prescribed by the FAA, a certificated repair station must have the equipment, tools, and materials necessary to perform the maintenance, preventive maintenance, or alterations under its repair station certificate and operations specifications in accordance with part 43. The equipment, tools, and material must be located on the premises and under the repair station's control when the work is being done.</a:t>
            </a:r>
          </a:p>
          <a:p>
            <a:pPr>
              <a:lnSpc>
                <a:spcPct val="80000"/>
              </a:lnSpc>
              <a:buFont typeface="Wingdings" pitchFamily="2" charset="2"/>
              <a:buNone/>
            </a:pPr>
            <a:r>
              <a:rPr lang="en-US" sz="1400" dirty="0"/>
              <a:t>(b) </a:t>
            </a:r>
            <a:r>
              <a:rPr lang="en-US" sz="1400" b="1" dirty="0">
                <a:solidFill>
                  <a:srgbClr val="0000FF"/>
                </a:solidFill>
              </a:rPr>
              <a:t>A certificated repair station must ensure all test and inspection equipment and tools used to make airworthiness determinations on articles are calibrated to a standard acceptable to the FAA.</a:t>
            </a:r>
          </a:p>
          <a:p>
            <a:pPr>
              <a:lnSpc>
                <a:spcPct val="80000"/>
              </a:lnSpc>
              <a:buFont typeface="Wingdings" pitchFamily="2" charset="2"/>
              <a:buNone/>
            </a:pPr>
            <a:r>
              <a:rPr lang="en-US" sz="1400" dirty="0"/>
              <a:t>(c) The equipment, tools, and material must be those recommended by the manufacturer of the article or must be at least equivalent to those recommended by the manufacturer and acceptable to the FAA.</a:t>
            </a:r>
          </a:p>
          <a:p>
            <a:pPr>
              <a:lnSpc>
                <a:spcPct val="80000"/>
              </a:lnSpc>
              <a:buFont typeface="Wingdings" pitchFamily="2" charset="2"/>
              <a:buNone/>
            </a:pPr>
            <a:r>
              <a:rPr lang="en-US" sz="1400" dirty="0"/>
              <a:t>(d) A certificated repair station must maintain, in a format acceptable to the FAA, the documents and data required for the performance of maintenance, preventive maintenance, or alterations under its repair station certificate and operations specifications in accordance with part 43. </a:t>
            </a:r>
            <a:r>
              <a:rPr lang="en-US" sz="1400" b="1" dirty="0">
                <a:solidFill>
                  <a:srgbClr val="0000FF"/>
                </a:solidFill>
              </a:rPr>
              <a:t>The following documents and data must be current and accessible when the relevant work is being done:</a:t>
            </a:r>
          </a:p>
          <a:p>
            <a:pPr>
              <a:lnSpc>
                <a:spcPct val="80000"/>
              </a:lnSpc>
              <a:buFont typeface="Wingdings" pitchFamily="2" charset="2"/>
              <a:buNone/>
            </a:pPr>
            <a:r>
              <a:rPr lang="en-US" sz="1400" b="1" dirty="0">
                <a:solidFill>
                  <a:srgbClr val="0000FF"/>
                </a:solidFill>
              </a:rPr>
              <a:t>(1) Airworthiness directives,</a:t>
            </a:r>
          </a:p>
          <a:p>
            <a:pPr>
              <a:lnSpc>
                <a:spcPct val="80000"/>
              </a:lnSpc>
              <a:buFont typeface="Wingdings" pitchFamily="2" charset="2"/>
              <a:buNone/>
            </a:pPr>
            <a:r>
              <a:rPr lang="en-US" sz="1400" b="1" dirty="0">
                <a:solidFill>
                  <a:srgbClr val="0000FF"/>
                </a:solidFill>
              </a:rPr>
              <a:t>(2) Instructions for continued airworthiness,</a:t>
            </a:r>
          </a:p>
          <a:p>
            <a:pPr>
              <a:lnSpc>
                <a:spcPct val="80000"/>
              </a:lnSpc>
              <a:buFont typeface="Wingdings" pitchFamily="2" charset="2"/>
              <a:buNone/>
            </a:pPr>
            <a:r>
              <a:rPr lang="en-US" sz="1400" b="1" dirty="0">
                <a:solidFill>
                  <a:srgbClr val="0000FF"/>
                </a:solidFill>
              </a:rPr>
              <a:t>(3) Maintenance manuals,</a:t>
            </a:r>
          </a:p>
          <a:p>
            <a:pPr>
              <a:lnSpc>
                <a:spcPct val="80000"/>
              </a:lnSpc>
              <a:buFont typeface="Wingdings" pitchFamily="2" charset="2"/>
              <a:buNone/>
            </a:pPr>
            <a:r>
              <a:rPr lang="en-US" sz="1400" b="1" dirty="0">
                <a:solidFill>
                  <a:srgbClr val="0000FF"/>
                </a:solidFill>
              </a:rPr>
              <a:t>(4) Overhaul manuals,</a:t>
            </a:r>
          </a:p>
          <a:p>
            <a:pPr>
              <a:lnSpc>
                <a:spcPct val="80000"/>
              </a:lnSpc>
              <a:buFont typeface="Wingdings" pitchFamily="2" charset="2"/>
              <a:buNone/>
            </a:pPr>
            <a:r>
              <a:rPr lang="en-US" sz="1400" b="1" dirty="0">
                <a:solidFill>
                  <a:srgbClr val="0000FF"/>
                </a:solidFill>
              </a:rPr>
              <a:t>(5) Standard practice manuals,</a:t>
            </a:r>
          </a:p>
          <a:p>
            <a:pPr>
              <a:lnSpc>
                <a:spcPct val="80000"/>
              </a:lnSpc>
              <a:buFont typeface="Wingdings" pitchFamily="2" charset="2"/>
              <a:buNone/>
            </a:pPr>
            <a:r>
              <a:rPr lang="en-US" sz="1400" b="1" dirty="0">
                <a:solidFill>
                  <a:srgbClr val="0000FF"/>
                </a:solidFill>
              </a:rPr>
              <a:t>(6) Service bulletins, and</a:t>
            </a:r>
          </a:p>
          <a:p>
            <a:pPr>
              <a:lnSpc>
                <a:spcPct val="80000"/>
              </a:lnSpc>
              <a:buFont typeface="Wingdings" pitchFamily="2" charset="2"/>
              <a:buNone/>
            </a:pPr>
            <a:r>
              <a:rPr lang="en-US" sz="1400" b="1" dirty="0">
                <a:solidFill>
                  <a:srgbClr val="0000FF"/>
                </a:solidFill>
              </a:rPr>
              <a:t>(7) Other applicable data acceptable to or approved by the FAA. </a:t>
            </a:r>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sz="quarter" idx="1"/>
          </p:nvPr>
        </p:nvSpPr>
        <p:spPr>
          <a:xfrm>
            <a:off x="481584" y="1847088"/>
            <a:ext cx="8229600" cy="4706112"/>
          </a:xfrm>
          <a:solidFill>
            <a:schemeClr val="bg1">
              <a:alpha val="35000"/>
            </a:schemeClr>
          </a:solidFill>
        </p:spPr>
        <p:txBody>
          <a:bodyPr>
            <a:normAutofit/>
          </a:bodyPr>
          <a:lstStyle/>
          <a:p>
            <a:pPr>
              <a:lnSpc>
                <a:spcPct val="80000"/>
              </a:lnSpc>
              <a:buFont typeface="Wingdings" pitchFamily="2" charset="2"/>
              <a:buNone/>
            </a:pPr>
            <a:r>
              <a:rPr lang="en-US" sz="1200" b="1" dirty="0"/>
              <a:t>Subpart D—Personnel</a:t>
            </a:r>
          </a:p>
          <a:p>
            <a:pPr>
              <a:lnSpc>
                <a:spcPct val="80000"/>
              </a:lnSpc>
              <a:buFont typeface="Wingdings" pitchFamily="2" charset="2"/>
              <a:buNone/>
            </a:pPr>
            <a:endParaRPr lang="en-US" sz="1200" b="1" dirty="0"/>
          </a:p>
          <a:p>
            <a:pPr>
              <a:lnSpc>
                <a:spcPct val="80000"/>
              </a:lnSpc>
              <a:buFont typeface="Wingdings" pitchFamily="2" charset="2"/>
              <a:buNone/>
            </a:pPr>
            <a:r>
              <a:rPr lang="en-US" sz="1200" b="1" dirty="0"/>
              <a:t>§ 145.151   Personnel requirements.</a:t>
            </a:r>
          </a:p>
          <a:p>
            <a:pPr>
              <a:lnSpc>
                <a:spcPct val="80000"/>
              </a:lnSpc>
              <a:buFont typeface="Wingdings" pitchFamily="2" charset="2"/>
              <a:buNone/>
            </a:pPr>
            <a:r>
              <a:rPr lang="en-US" sz="1200" dirty="0"/>
              <a:t>Each certificated repair station must—</a:t>
            </a:r>
          </a:p>
          <a:p>
            <a:pPr>
              <a:lnSpc>
                <a:spcPct val="80000"/>
              </a:lnSpc>
              <a:buFont typeface="Wingdings" pitchFamily="2" charset="2"/>
              <a:buNone/>
            </a:pPr>
            <a:r>
              <a:rPr lang="en-US" sz="1200" dirty="0"/>
              <a:t>(a) </a:t>
            </a:r>
            <a:r>
              <a:rPr lang="en-US" sz="1200" dirty="0" smtClean="0"/>
              <a:t> </a:t>
            </a:r>
            <a:r>
              <a:rPr lang="en-US" sz="1200" b="1" dirty="0" smtClean="0">
                <a:solidFill>
                  <a:srgbClr val="0000FF"/>
                </a:solidFill>
              </a:rPr>
              <a:t>Designate </a:t>
            </a:r>
            <a:r>
              <a:rPr lang="en-US" sz="1200" b="1" dirty="0">
                <a:solidFill>
                  <a:srgbClr val="0000FF"/>
                </a:solidFill>
              </a:rPr>
              <a:t>a repair station employee as the accountable manager;</a:t>
            </a:r>
          </a:p>
          <a:p>
            <a:pPr>
              <a:lnSpc>
                <a:spcPct val="80000"/>
              </a:lnSpc>
              <a:buFont typeface="Wingdings" pitchFamily="2" charset="2"/>
              <a:buNone/>
            </a:pPr>
            <a:r>
              <a:rPr lang="en-US" sz="1200" dirty="0"/>
              <a:t>(b) </a:t>
            </a:r>
            <a:r>
              <a:rPr lang="en-US" sz="1200" dirty="0" smtClean="0"/>
              <a:t> Provide </a:t>
            </a:r>
            <a:r>
              <a:rPr lang="en-US" sz="1200" dirty="0"/>
              <a:t>qualified personnel to plan, supervise, perform, and approve for return to service the maintenance, preventive maintenance, or alterations performed under the repair station certificate and operations specifications;</a:t>
            </a:r>
          </a:p>
          <a:p>
            <a:pPr>
              <a:lnSpc>
                <a:spcPct val="80000"/>
              </a:lnSpc>
              <a:buFont typeface="Wingdings" pitchFamily="2" charset="2"/>
              <a:buNone/>
            </a:pPr>
            <a:r>
              <a:rPr lang="en-US" sz="1200" dirty="0"/>
              <a:t>(c) </a:t>
            </a:r>
            <a:r>
              <a:rPr lang="en-US" sz="1200" dirty="0" smtClean="0"/>
              <a:t>  Ensure </a:t>
            </a:r>
            <a:r>
              <a:rPr lang="en-US" sz="1200" dirty="0"/>
              <a:t>it has a sufficient number of employees with the training or knowledge and experience in the performance of maintenance, preventive maintenance, or alterations authorized by the repair station certificate and operations specifications to ensure all work is performed in accordance with part 43; and</a:t>
            </a:r>
          </a:p>
          <a:p>
            <a:pPr>
              <a:lnSpc>
                <a:spcPct val="80000"/>
              </a:lnSpc>
              <a:buFont typeface="Wingdings" pitchFamily="2" charset="2"/>
              <a:buNone/>
            </a:pPr>
            <a:r>
              <a:rPr lang="en-US" sz="1200" dirty="0"/>
              <a:t>(d</a:t>
            </a:r>
            <a:r>
              <a:rPr lang="en-US" sz="1200" dirty="0" smtClean="0"/>
              <a:t>)   </a:t>
            </a:r>
            <a:r>
              <a:rPr lang="en-US" sz="1200" b="1" dirty="0">
                <a:solidFill>
                  <a:srgbClr val="0000FF"/>
                </a:solidFill>
              </a:rPr>
              <a:t>Determine the abilities of its </a:t>
            </a:r>
            <a:r>
              <a:rPr lang="en-US" sz="1200" b="1" dirty="0" smtClean="0">
                <a:solidFill>
                  <a:srgbClr val="0000FF"/>
                </a:solidFill>
              </a:rPr>
              <a:t>non-certificated </a:t>
            </a:r>
            <a:r>
              <a:rPr lang="en-US" sz="1200" b="1" dirty="0">
                <a:solidFill>
                  <a:srgbClr val="0000FF"/>
                </a:solidFill>
              </a:rPr>
              <a:t>employees performing maintenance functions based on training, knowledge, experience, or practical tests.</a:t>
            </a:r>
            <a:r>
              <a:rPr lang="en-US" sz="1200" dirty="0"/>
              <a:t> </a:t>
            </a:r>
            <a:endParaRPr lang="en-US" sz="1200" dirty="0" smtClean="0"/>
          </a:p>
          <a:p>
            <a:pPr>
              <a:lnSpc>
                <a:spcPct val="80000"/>
              </a:lnSpc>
              <a:buFont typeface="Wingdings" pitchFamily="2" charset="2"/>
              <a:buNone/>
            </a:pPr>
            <a:endParaRPr lang="en-US" sz="1200" b="1" dirty="0"/>
          </a:p>
          <a:p>
            <a:pPr>
              <a:lnSpc>
                <a:spcPct val="80000"/>
              </a:lnSpc>
              <a:buFont typeface="Wingdings" pitchFamily="2" charset="2"/>
              <a:buNone/>
            </a:pPr>
            <a:r>
              <a:rPr lang="en-US" sz="1200" b="1" dirty="0"/>
              <a:t>§ 145.153   Supervisory personnel requirements.</a:t>
            </a:r>
          </a:p>
          <a:p>
            <a:pPr>
              <a:lnSpc>
                <a:spcPct val="80000"/>
              </a:lnSpc>
              <a:buFont typeface="Wingdings" pitchFamily="2" charset="2"/>
              <a:buNone/>
            </a:pPr>
            <a:r>
              <a:rPr lang="en-US" sz="1200" dirty="0"/>
              <a:t>(a) </a:t>
            </a:r>
            <a:r>
              <a:rPr lang="en-US" sz="1200" dirty="0" smtClean="0"/>
              <a:t>  A </a:t>
            </a:r>
            <a:r>
              <a:rPr lang="en-US" sz="1200" dirty="0"/>
              <a:t>certificated repair station must ensure it has a sufficient number of supervisors to direct the work performed under the repair station certificate and operations specifications. The supervisors must oversee the work performed by any individuals who are unfamiliar with the methods, techniques, practices, aids, equipment, and tools used to perform the maintenance, preventive maintenance, or alterations.</a:t>
            </a:r>
          </a:p>
          <a:p>
            <a:pPr>
              <a:lnSpc>
                <a:spcPct val="80000"/>
              </a:lnSpc>
              <a:buFont typeface="Wingdings" pitchFamily="2" charset="2"/>
              <a:buNone/>
            </a:pPr>
            <a:r>
              <a:rPr lang="en-US" sz="1200" dirty="0"/>
              <a:t>(b) </a:t>
            </a:r>
            <a:r>
              <a:rPr lang="en-US" sz="1200" b="1" dirty="0">
                <a:solidFill>
                  <a:srgbClr val="0000FF"/>
                </a:solidFill>
              </a:rPr>
              <a:t>Each supervisor must—</a:t>
            </a:r>
          </a:p>
          <a:p>
            <a:pPr>
              <a:lnSpc>
                <a:spcPct val="80000"/>
              </a:lnSpc>
              <a:buFont typeface="Wingdings" pitchFamily="2" charset="2"/>
              <a:buNone/>
            </a:pPr>
            <a:r>
              <a:rPr lang="en-US" sz="1200" b="1" dirty="0">
                <a:solidFill>
                  <a:srgbClr val="0000FF"/>
                </a:solidFill>
              </a:rPr>
              <a:t>(1) If employed by a repair station located inside the United States, be certificated under part 65.</a:t>
            </a:r>
          </a:p>
          <a:p>
            <a:pPr>
              <a:lnSpc>
                <a:spcPct val="80000"/>
              </a:lnSpc>
              <a:buFont typeface="Wingdings" pitchFamily="2" charset="2"/>
              <a:buNone/>
            </a:pPr>
            <a:r>
              <a:rPr lang="en-US" sz="1200" b="1" dirty="0">
                <a:solidFill>
                  <a:srgbClr val="0000FF"/>
                </a:solidFill>
              </a:rPr>
              <a:t>(2) If employed by a repair station located outside the United States—</a:t>
            </a:r>
          </a:p>
          <a:p>
            <a:pPr>
              <a:lnSpc>
                <a:spcPct val="80000"/>
              </a:lnSpc>
              <a:buFont typeface="Wingdings" pitchFamily="2" charset="2"/>
              <a:buNone/>
            </a:pPr>
            <a:r>
              <a:rPr lang="en-US" sz="1200" b="1" dirty="0">
                <a:solidFill>
                  <a:srgbClr val="0000FF"/>
                </a:solidFill>
              </a:rPr>
              <a:t>(</a:t>
            </a:r>
            <a:r>
              <a:rPr lang="en-US" sz="1200" b="1" dirty="0" err="1">
                <a:solidFill>
                  <a:srgbClr val="0000FF"/>
                </a:solidFill>
              </a:rPr>
              <a:t>i</a:t>
            </a:r>
            <a:r>
              <a:rPr lang="en-US" sz="1200" b="1" dirty="0">
                <a:solidFill>
                  <a:srgbClr val="0000FF"/>
                </a:solidFill>
              </a:rPr>
              <a:t>) Have a minimum of 18 months of practical experience in the work being performed; or</a:t>
            </a:r>
          </a:p>
          <a:p>
            <a:pPr>
              <a:lnSpc>
                <a:spcPct val="80000"/>
              </a:lnSpc>
              <a:buFont typeface="Wingdings" pitchFamily="2" charset="2"/>
              <a:buNone/>
            </a:pPr>
            <a:r>
              <a:rPr lang="en-US" sz="1200" b="1" dirty="0">
                <a:solidFill>
                  <a:srgbClr val="0000FF"/>
                </a:solidFill>
              </a:rPr>
              <a:t>(ii) Be trained in or thoroughly familiar with the methods, techniques, practices, aids, equipment, and tools used to perform the maintenance, preventive maintenance, or alterations.</a:t>
            </a:r>
          </a:p>
          <a:p>
            <a:pPr>
              <a:lnSpc>
                <a:spcPct val="80000"/>
              </a:lnSpc>
              <a:buFont typeface="Wingdings" pitchFamily="2" charset="2"/>
              <a:buNone/>
            </a:pPr>
            <a:r>
              <a:rPr lang="en-US" sz="1200" b="1" dirty="0">
                <a:solidFill>
                  <a:srgbClr val="0000FF"/>
                </a:solidFill>
              </a:rPr>
              <a:t>(c) A certificated repair station must ensure its supervisors understand, read, and write English. </a:t>
            </a:r>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sz="quarter" idx="1"/>
          </p:nvPr>
        </p:nvSpPr>
        <p:spPr>
          <a:xfrm>
            <a:off x="457200" y="1861185"/>
            <a:ext cx="8229600" cy="4692015"/>
          </a:xfrm>
          <a:solidFill>
            <a:schemeClr val="bg1">
              <a:alpha val="35000"/>
            </a:schemeClr>
          </a:solidFill>
        </p:spPr>
        <p:txBody>
          <a:bodyPr>
            <a:normAutofit/>
          </a:bodyPr>
          <a:lstStyle/>
          <a:p>
            <a:pPr>
              <a:lnSpc>
                <a:spcPct val="80000"/>
              </a:lnSpc>
              <a:buFont typeface="Wingdings" pitchFamily="2" charset="2"/>
              <a:buNone/>
            </a:pPr>
            <a:r>
              <a:rPr lang="en-US" sz="1400" b="1" dirty="0"/>
              <a:t>§ 145.155   Inspection personnel requirements.</a:t>
            </a:r>
          </a:p>
          <a:p>
            <a:pPr>
              <a:lnSpc>
                <a:spcPct val="80000"/>
              </a:lnSpc>
              <a:buFont typeface="Wingdings" pitchFamily="2" charset="2"/>
              <a:buNone/>
            </a:pPr>
            <a:r>
              <a:rPr lang="en-US" sz="1400" dirty="0"/>
              <a:t>(a) A certificated repair station must ensure that persons performing inspections under the repair station certificate and operations specifications are—</a:t>
            </a:r>
          </a:p>
          <a:p>
            <a:pPr>
              <a:lnSpc>
                <a:spcPct val="80000"/>
              </a:lnSpc>
              <a:buFont typeface="Wingdings" pitchFamily="2" charset="2"/>
              <a:buNone/>
            </a:pPr>
            <a:r>
              <a:rPr lang="en-US" sz="1400" dirty="0"/>
              <a:t>(1) Thoroughly familiar with the applicable regulations in this chapter and with the inspection methods, techniques, practices, aids, equipment, and tools used to determine the airworthiness of the article on which maintenance, preventive maintenance, or alterations are being performed; and</a:t>
            </a:r>
          </a:p>
          <a:p>
            <a:pPr>
              <a:lnSpc>
                <a:spcPct val="80000"/>
              </a:lnSpc>
              <a:buFont typeface="Wingdings" pitchFamily="2" charset="2"/>
              <a:buNone/>
            </a:pPr>
            <a:r>
              <a:rPr lang="en-US" sz="1400" dirty="0"/>
              <a:t>(2) </a:t>
            </a:r>
            <a:r>
              <a:rPr lang="en-US" sz="1400" b="1" dirty="0">
                <a:solidFill>
                  <a:srgbClr val="0000FF"/>
                </a:solidFill>
              </a:rPr>
              <a:t>Proficient in using the various types of inspection equipment and visual inspection aids appropriate for the article being inspected; and</a:t>
            </a:r>
          </a:p>
          <a:p>
            <a:pPr>
              <a:lnSpc>
                <a:spcPct val="80000"/>
              </a:lnSpc>
              <a:buFont typeface="Wingdings" pitchFamily="2" charset="2"/>
              <a:buNone/>
            </a:pPr>
            <a:r>
              <a:rPr lang="en-US" sz="1400" b="1" dirty="0">
                <a:solidFill>
                  <a:srgbClr val="0000FF"/>
                </a:solidFill>
              </a:rPr>
              <a:t>(b) A certificated repair station must ensure its inspectors understand, read, and write English. </a:t>
            </a:r>
            <a:endParaRPr lang="en-US" sz="1400" b="1" dirty="0" smtClean="0">
              <a:solidFill>
                <a:srgbClr val="0000FF"/>
              </a:solidFill>
            </a:endParaRPr>
          </a:p>
          <a:p>
            <a:pPr>
              <a:lnSpc>
                <a:spcPct val="80000"/>
              </a:lnSpc>
              <a:buFont typeface="Wingdings" pitchFamily="2" charset="2"/>
              <a:buNone/>
            </a:pPr>
            <a:endParaRPr lang="en-US" sz="1400" b="1" dirty="0">
              <a:solidFill>
                <a:srgbClr val="0000FF"/>
              </a:solidFill>
            </a:endParaRPr>
          </a:p>
          <a:p>
            <a:pPr>
              <a:lnSpc>
                <a:spcPct val="80000"/>
              </a:lnSpc>
              <a:buFont typeface="Wingdings" pitchFamily="2" charset="2"/>
              <a:buNone/>
            </a:pPr>
            <a:r>
              <a:rPr lang="en-US" sz="1400" b="1" dirty="0"/>
              <a:t>§ 145.157   Personnel authorized to approve an article for return to service.</a:t>
            </a:r>
          </a:p>
          <a:p>
            <a:pPr>
              <a:lnSpc>
                <a:spcPct val="80000"/>
              </a:lnSpc>
              <a:buFont typeface="Wingdings" pitchFamily="2" charset="2"/>
              <a:buNone/>
            </a:pPr>
            <a:r>
              <a:rPr lang="en-US" sz="1400" dirty="0"/>
              <a:t>(a) </a:t>
            </a:r>
            <a:r>
              <a:rPr lang="en-US" sz="1400" b="1" dirty="0">
                <a:solidFill>
                  <a:srgbClr val="0000FF"/>
                </a:solidFill>
              </a:rPr>
              <a:t>A certificated repair station located inside the United States must ensure each person authorized to approve an article for return to service under the repair station certificate and operations specifications is certificated under part 65.</a:t>
            </a:r>
          </a:p>
          <a:p>
            <a:pPr>
              <a:lnSpc>
                <a:spcPct val="80000"/>
              </a:lnSpc>
              <a:buFont typeface="Wingdings" pitchFamily="2" charset="2"/>
              <a:buNone/>
            </a:pPr>
            <a:r>
              <a:rPr lang="en-US" sz="1400" dirty="0"/>
              <a:t>(b) A certificated repair station located outside the United States must ensure each person authorized to approve an article for return to service under the repair station certificate and operations specifications is—</a:t>
            </a:r>
          </a:p>
          <a:p>
            <a:pPr>
              <a:lnSpc>
                <a:spcPct val="80000"/>
              </a:lnSpc>
              <a:buFont typeface="Wingdings" pitchFamily="2" charset="2"/>
              <a:buNone/>
            </a:pPr>
            <a:r>
              <a:rPr lang="en-US" sz="1400" dirty="0"/>
              <a:t>(1) Trained in or has 18 months practical experience with the methods, techniques, practices, aids, equipment, and tools used to perform the maintenance, preventive maintenance, or alterations; and</a:t>
            </a:r>
          </a:p>
          <a:p>
            <a:pPr>
              <a:lnSpc>
                <a:spcPct val="80000"/>
              </a:lnSpc>
              <a:buFont typeface="Wingdings" pitchFamily="2" charset="2"/>
              <a:buNone/>
            </a:pPr>
            <a:r>
              <a:rPr lang="en-US" sz="1400" dirty="0"/>
              <a:t>(2) Thoroughly familiar with the applicable regulations in this chapter and proficient in the use of the various inspection methods, techniques, practices, aids, equipment, and tools appropriate for the work being performed and approved for return to service.</a:t>
            </a:r>
          </a:p>
          <a:p>
            <a:pPr>
              <a:lnSpc>
                <a:spcPct val="80000"/>
              </a:lnSpc>
              <a:buFont typeface="Wingdings" pitchFamily="2" charset="2"/>
              <a:buNone/>
            </a:pPr>
            <a:r>
              <a:rPr lang="en-US" sz="1400" dirty="0"/>
              <a:t>(c) A certificated repair station must ensure each person authorized to approve an article for return to service understands, reads, and writes English. </a:t>
            </a:r>
          </a:p>
        </p:txBody>
      </p:sp>
      <p:sp>
        <p:nvSpPr>
          <p:cNvPr id="7"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sz="quarter" idx="1"/>
          </p:nvPr>
        </p:nvSpPr>
        <p:spPr>
          <a:xfrm>
            <a:off x="457200" y="1840992"/>
            <a:ext cx="8229600" cy="4712208"/>
          </a:xfrm>
          <a:solidFill>
            <a:schemeClr val="bg1">
              <a:alpha val="35000"/>
            </a:schemeClr>
          </a:solidFill>
        </p:spPr>
        <p:txBody>
          <a:bodyPr>
            <a:noAutofit/>
          </a:bodyPr>
          <a:lstStyle/>
          <a:p>
            <a:pPr>
              <a:lnSpc>
                <a:spcPct val="80000"/>
              </a:lnSpc>
              <a:buFont typeface="Wingdings" pitchFamily="2" charset="2"/>
              <a:buNone/>
            </a:pPr>
            <a:r>
              <a:rPr lang="en-US" sz="1300" b="1" dirty="0"/>
              <a:t>§ 145.159   Recommendation of a person for certification as a repairman.</a:t>
            </a:r>
          </a:p>
          <a:p>
            <a:pPr>
              <a:lnSpc>
                <a:spcPct val="80000"/>
              </a:lnSpc>
              <a:buFont typeface="Wingdings" pitchFamily="2" charset="2"/>
              <a:buNone/>
            </a:pPr>
            <a:r>
              <a:rPr lang="en-US" sz="1300" dirty="0"/>
              <a:t>A certificated repair station that chooses to use repairmen to meet the applicable personnel requirements of this part must certify in a format acceptable to the FAA that each person recommended for certification as a repairman—</a:t>
            </a:r>
          </a:p>
          <a:p>
            <a:pPr>
              <a:lnSpc>
                <a:spcPct val="80000"/>
              </a:lnSpc>
              <a:buFont typeface="Wingdings" pitchFamily="2" charset="2"/>
              <a:buNone/>
            </a:pPr>
            <a:r>
              <a:rPr lang="en-US" sz="1300" dirty="0"/>
              <a:t>(a) Is employed by the repair station, and</a:t>
            </a:r>
          </a:p>
          <a:p>
            <a:pPr>
              <a:lnSpc>
                <a:spcPct val="80000"/>
              </a:lnSpc>
              <a:buFont typeface="Wingdings" pitchFamily="2" charset="2"/>
              <a:buNone/>
            </a:pPr>
            <a:r>
              <a:rPr lang="en-US" sz="1300" dirty="0"/>
              <a:t>(b) Meets the eligibility requirements of §65.101. </a:t>
            </a:r>
            <a:endParaRPr lang="en-US" sz="1300" dirty="0" smtClean="0"/>
          </a:p>
          <a:p>
            <a:pPr>
              <a:lnSpc>
                <a:spcPct val="80000"/>
              </a:lnSpc>
              <a:buFont typeface="Wingdings" pitchFamily="2" charset="2"/>
              <a:buNone/>
            </a:pPr>
            <a:endParaRPr lang="en-US" sz="1300" b="1" dirty="0"/>
          </a:p>
          <a:p>
            <a:pPr>
              <a:lnSpc>
                <a:spcPct val="80000"/>
              </a:lnSpc>
              <a:buFont typeface="Wingdings" pitchFamily="2" charset="2"/>
              <a:buNone/>
            </a:pPr>
            <a:r>
              <a:rPr lang="en-US" sz="1300" b="1" dirty="0"/>
              <a:t>§ 145.161   Records of management, supervisory, and inspection personnel.</a:t>
            </a:r>
          </a:p>
          <a:p>
            <a:pPr>
              <a:lnSpc>
                <a:spcPct val="80000"/>
              </a:lnSpc>
              <a:buFont typeface="Wingdings" pitchFamily="2" charset="2"/>
              <a:buNone/>
            </a:pPr>
            <a:r>
              <a:rPr lang="en-US" sz="1300" dirty="0"/>
              <a:t>(a) A certificated repair station must maintain and make available in a format acceptable to the FAA the following:</a:t>
            </a:r>
          </a:p>
          <a:p>
            <a:pPr>
              <a:lnSpc>
                <a:spcPct val="80000"/>
              </a:lnSpc>
              <a:buFont typeface="Wingdings" pitchFamily="2" charset="2"/>
              <a:buNone/>
            </a:pPr>
            <a:r>
              <a:rPr lang="en-US" sz="1300" dirty="0"/>
              <a:t>(1) A roster of management and supervisory personnel that includes the names of the repair station officials who are responsible for its management and the names of its supervisors who oversee maintenance functions.</a:t>
            </a:r>
          </a:p>
          <a:p>
            <a:pPr>
              <a:lnSpc>
                <a:spcPct val="80000"/>
              </a:lnSpc>
              <a:buFont typeface="Wingdings" pitchFamily="2" charset="2"/>
              <a:buNone/>
            </a:pPr>
            <a:r>
              <a:rPr lang="en-US" sz="1300" dirty="0"/>
              <a:t>(2) A roster with the names of all inspection personnel.</a:t>
            </a:r>
          </a:p>
          <a:p>
            <a:pPr>
              <a:lnSpc>
                <a:spcPct val="80000"/>
              </a:lnSpc>
              <a:buFont typeface="Wingdings" pitchFamily="2" charset="2"/>
              <a:buNone/>
            </a:pPr>
            <a:r>
              <a:rPr lang="en-US" sz="1300" dirty="0"/>
              <a:t>(3) A roster of personnel authorized to sign a maintenance release for approving a maintained or altered article for return to service.</a:t>
            </a:r>
          </a:p>
          <a:p>
            <a:pPr>
              <a:lnSpc>
                <a:spcPct val="80000"/>
              </a:lnSpc>
              <a:buFont typeface="Wingdings" pitchFamily="2" charset="2"/>
              <a:buNone/>
            </a:pPr>
            <a:r>
              <a:rPr lang="en-US" sz="1300" dirty="0"/>
              <a:t>(4) A summary of the employment of each individual whose name is on the personnel rosters required by paragraphs (a)(1) through (a)(3) of this section. The summary must contain enough information on each individual listed on the roster to show compliance with the experience requirements of this part and must include the following:</a:t>
            </a:r>
          </a:p>
          <a:p>
            <a:pPr>
              <a:lnSpc>
                <a:spcPct val="80000"/>
              </a:lnSpc>
              <a:buFont typeface="Wingdings" pitchFamily="2" charset="2"/>
              <a:buNone/>
            </a:pPr>
            <a:r>
              <a:rPr lang="en-US" sz="1300" dirty="0"/>
              <a:t>(</a:t>
            </a:r>
            <a:r>
              <a:rPr lang="en-US" sz="1300" dirty="0" err="1"/>
              <a:t>i</a:t>
            </a:r>
            <a:r>
              <a:rPr lang="en-US" sz="1300" dirty="0"/>
              <a:t>) Present title,</a:t>
            </a:r>
          </a:p>
          <a:p>
            <a:pPr>
              <a:lnSpc>
                <a:spcPct val="80000"/>
              </a:lnSpc>
              <a:buFont typeface="Wingdings" pitchFamily="2" charset="2"/>
              <a:buNone/>
            </a:pPr>
            <a:r>
              <a:rPr lang="en-US" sz="1300" dirty="0"/>
              <a:t>(ii) Total years of experience and the type of maintenance work performed, </a:t>
            </a:r>
          </a:p>
          <a:p>
            <a:pPr>
              <a:lnSpc>
                <a:spcPct val="80000"/>
              </a:lnSpc>
              <a:buFont typeface="Wingdings" pitchFamily="2" charset="2"/>
              <a:buNone/>
            </a:pPr>
            <a:r>
              <a:rPr lang="en-US" sz="1300" dirty="0"/>
              <a:t>(iii) Past relevant employment with names of employers and periods of employment,</a:t>
            </a:r>
          </a:p>
          <a:p>
            <a:pPr>
              <a:lnSpc>
                <a:spcPct val="80000"/>
              </a:lnSpc>
              <a:buFont typeface="Wingdings" pitchFamily="2" charset="2"/>
              <a:buNone/>
            </a:pPr>
            <a:r>
              <a:rPr lang="en-US" sz="1300" dirty="0"/>
              <a:t>(iv) Scope of present employment, and</a:t>
            </a:r>
          </a:p>
          <a:p>
            <a:pPr>
              <a:lnSpc>
                <a:spcPct val="80000"/>
              </a:lnSpc>
              <a:buFont typeface="Wingdings" pitchFamily="2" charset="2"/>
              <a:buNone/>
            </a:pPr>
            <a:r>
              <a:rPr lang="en-US" sz="1300" dirty="0"/>
              <a:t>(v) The type of mechanic or repairman certificate held and the ratings on that certificate, if applicable.</a:t>
            </a:r>
          </a:p>
          <a:p>
            <a:pPr>
              <a:lnSpc>
                <a:spcPct val="80000"/>
              </a:lnSpc>
              <a:buFont typeface="Wingdings" pitchFamily="2" charset="2"/>
              <a:buNone/>
            </a:pPr>
            <a:r>
              <a:rPr lang="en-US" sz="1300" dirty="0"/>
              <a:t>(b) Within 5 business days of the change, the rosters required by this section must reflect changes caused by termination, reassignment, change in duties or scope of assignment, or addition of personnel. </a:t>
            </a:r>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sz="quarter" idx="1"/>
          </p:nvPr>
        </p:nvSpPr>
        <p:spPr>
          <a:xfrm>
            <a:off x="469392" y="1847850"/>
            <a:ext cx="8229600" cy="4781550"/>
          </a:xfrm>
          <a:solidFill>
            <a:schemeClr val="bg1">
              <a:alpha val="35000"/>
            </a:schemeClr>
          </a:solidFill>
        </p:spPr>
        <p:txBody>
          <a:bodyPr>
            <a:normAutofit/>
          </a:bodyPr>
          <a:lstStyle/>
          <a:p>
            <a:pPr>
              <a:lnSpc>
                <a:spcPct val="80000"/>
              </a:lnSpc>
              <a:buFont typeface="Wingdings" pitchFamily="2" charset="2"/>
              <a:buNone/>
            </a:pPr>
            <a:r>
              <a:rPr lang="en-US" sz="1400" b="1" dirty="0"/>
              <a:t>§ 145.163   Training requirements.</a:t>
            </a:r>
          </a:p>
          <a:p>
            <a:pPr>
              <a:lnSpc>
                <a:spcPct val="80000"/>
              </a:lnSpc>
              <a:buFont typeface="Wingdings" pitchFamily="2" charset="2"/>
              <a:buNone/>
            </a:pPr>
            <a:r>
              <a:rPr lang="en-US" sz="1400" dirty="0"/>
              <a:t>(a) A certificated repair station must have an employee training program approved by the FAA that consists of initial and recurrent training. For purposes of meeting the requirements of this paragraph, beginning April 6, 2006—</a:t>
            </a:r>
          </a:p>
          <a:p>
            <a:pPr>
              <a:lnSpc>
                <a:spcPct val="80000"/>
              </a:lnSpc>
              <a:buFont typeface="Wingdings" pitchFamily="2" charset="2"/>
              <a:buNone/>
            </a:pPr>
            <a:r>
              <a:rPr lang="en-US" sz="1400" dirty="0" smtClean="0"/>
              <a:t>(</a:t>
            </a:r>
            <a:r>
              <a:rPr lang="en-US" sz="1400" dirty="0"/>
              <a:t>1) An applicant for a repair station certificate must submit a training program for approval by the FAA as required by §145.51(a)(7).</a:t>
            </a:r>
          </a:p>
          <a:p>
            <a:pPr>
              <a:lnSpc>
                <a:spcPct val="80000"/>
              </a:lnSpc>
              <a:buFont typeface="Wingdings" pitchFamily="2" charset="2"/>
              <a:buNone/>
            </a:pPr>
            <a:r>
              <a:rPr lang="en-US" sz="1400" dirty="0"/>
              <a:t>(2) A repair station certificated before that date must submit its training program to the FAA for approval by the last day of the month in which its repair station certificate was issued.</a:t>
            </a:r>
          </a:p>
          <a:p>
            <a:pPr>
              <a:lnSpc>
                <a:spcPct val="80000"/>
              </a:lnSpc>
              <a:buFont typeface="Wingdings" pitchFamily="2" charset="2"/>
              <a:buNone/>
            </a:pPr>
            <a:r>
              <a:rPr lang="en-US" sz="1400" dirty="0"/>
              <a:t>(b) The training program must ensure each employee assigned to perform maintenance, preventive maintenance, or alterations, and inspection functions is capable of performing the assigned task.</a:t>
            </a:r>
          </a:p>
          <a:p>
            <a:pPr>
              <a:lnSpc>
                <a:spcPct val="80000"/>
              </a:lnSpc>
              <a:buFont typeface="Wingdings" pitchFamily="2" charset="2"/>
              <a:buNone/>
            </a:pPr>
            <a:r>
              <a:rPr lang="en-US" sz="1400" dirty="0"/>
              <a:t>(c) A certificated repair station must document, in a format acceptable to the FAA, the individual employee training required under paragraph (a) of this section. These training records must be retained for a minimum of 2 years.</a:t>
            </a:r>
          </a:p>
          <a:p>
            <a:pPr>
              <a:lnSpc>
                <a:spcPct val="80000"/>
              </a:lnSpc>
              <a:buFont typeface="Wingdings" pitchFamily="2" charset="2"/>
              <a:buNone/>
            </a:pPr>
            <a:r>
              <a:rPr lang="en-US" sz="1400" dirty="0"/>
              <a:t>(d) A certificated repair station must submit revisions to its training program to its certificate holding district office in accordance with the procedures required by §145.209(e). </a:t>
            </a:r>
            <a:endParaRPr lang="en-US" sz="1400" b="1" dirty="0"/>
          </a:p>
          <a:p>
            <a:pPr>
              <a:lnSpc>
                <a:spcPct val="80000"/>
              </a:lnSpc>
              <a:buFont typeface="Wingdings" pitchFamily="2" charset="2"/>
              <a:buNone/>
            </a:pPr>
            <a:endParaRPr lang="en-US" sz="1400" b="1" dirty="0" smtClean="0"/>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sz="quarter" idx="1"/>
          </p:nvPr>
        </p:nvSpPr>
        <p:spPr>
          <a:xfrm>
            <a:off x="457200" y="1524000"/>
            <a:ext cx="8229600" cy="5105400"/>
          </a:xfrm>
          <a:solidFill>
            <a:schemeClr val="bg1">
              <a:alpha val="35000"/>
            </a:schemeClr>
          </a:solidFill>
        </p:spPr>
        <p:txBody>
          <a:bodyPr>
            <a:normAutofit/>
          </a:bodyPr>
          <a:lstStyle/>
          <a:p>
            <a:pPr>
              <a:lnSpc>
                <a:spcPct val="80000"/>
              </a:lnSpc>
              <a:buFont typeface="Wingdings" pitchFamily="2" charset="2"/>
              <a:buNone/>
            </a:pPr>
            <a:r>
              <a:rPr lang="en-US" sz="1200" b="1" dirty="0"/>
              <a:t>Subpart E—Operating Rules</a:t>
            </a:r>
          </a:p>
          <a:p>
            <a:pPr>
              <a:lnSpc>
                <a:spcPct val="80000"/>
              </a:lnSpc>
              <a:buFont typeface="Wingdings" pitchFamily="2" charset="2"/>
              <a:buNone/>
            </a:pPr>
            <a:r>
              <a:rPr lang="en-US" sz="1200" b="1" dirty="0"/>
              <a:t>§ 145.201   Privileges and limitations of certificate.</a:t>
            </a:r>
          </a:p>
          <a:p>
            <a:pPr>
              <a:lnSpc>
                <a:spcPct val="80000"/>
              </a:lnSpc>
              <a:buFont typeface="Wingdings" pitchFamily="2" charset="2"/>
              <a:buNone/>
            </a:pPr>
            <a:r>
              <a:rPr lang="en-US" sz="1200" dirty="0"/>
              <a:t>(a) A certificated repair station may—</a:t>
            </a:r>
          </a:p>
          <a:p>
            <a:pPr>
              <a:lnSpc>
                <a:spcPct val="80000"/>
              </a:lnSpc>
              <a:buFont typeface="Wingdings" pitchFamily="2" charset="2"/>
              <a:buNone/>
            </a:pPr>
            <a:r>
              <a:rPr lang="en-US" sz="1200" dirty="0"/>
              <a:t>(1) Perform maintenance, preventive maintenance, or alterations in accordance with part 43 on any article for which it is rated and within the limitations in its operations specifications.</a:t>
            </a:r>
          </a:p>
          <a:p>
            <a:pPr>
              <a:lnSpc>
                <a:spcPct val="80000"/>
              </a:lnSpc>
              <a:buFont typeface="Wingdings" pitchFamily="2" charset="2"/>
              <a:buNone/>
            </a:pPr>
            <a:r>
              <a:rPr lang="en-US" sz="1200" dirty="0"/>
              <a:t>(2) Arrange for another person to perform the maintenance, preventive maintenance, or alterations of any article for which the certificated repair station is rated. If that person is not certificated under part 145, the certificated repair station must ensure that the </a:t>
            </a:r>
            <a:r>
              <a:rPr lang="en-US" sz="1200" dirty="0" err="1"/>
              <a:t>noncertificated</a:t>
            </a:r>
            <a:r>
              <a:rPr lang="en-US" sz="1200" dirty="0"/>
              <a:t> person follows a quality control system equivalent to the system followed by the certificated repair station.</a:t>
            </a:r>
          </a:p>
          <a:p>
            <a:pPr>
              <a:lnSpc>
                <a:spcPct val="80000"/>
              </a:lnSpc>
              <a:buFont typeface="Wingdings" pitchFamily="2" charset="2"/>
              <a:buNone/>
            </a:pPr>
            <a:r>
              <a:rPr lang="en-US" sz="1200" dirty="0"/>
              <a:t>(3) Approve for return to service any article for which it is rated after it has performed maintenance, preventive maintenance, or an alteration in accordance with part 43.</a:t>
            </a:r>
          </a:p>
          <a:p>
            <a:pPr>
              <a:lnSpc>
                <a:spcPct val="80000"/>
              </a:lnSpc>
              <a:buFont typeface="Wingdings" pitchFamily="2" charset="2"/>
              <a:buNone/>
            </a:pPr>
            <a:r>
              <a:rPr lang="en-US" sz="1200" dirty="0"/>
              <a:t>(b) A certificated repair station may not maintain or alter any article for which it is not rated, and may not maintain or alter any article for which it is rated if it requires special technical data, equipment, or facilities that are not available to it.</a:t>
            </a:r>
          </a:p>
          <a:p>
            <a:pPr>
              <a:lnSpc>
                <a:spcPct val="80000"/>
              </a:lnSpc>
              <a:buFont typeface="Wingdings" pitchFamily="2" charset="2"/>
              <a:buNone/>
            </a:pPr>
            <a:r>
              <a:rPr lang="en-US" sz="1200" dirty="0"/>
              <a:t>(c) A certificated repair station may not approve for return to service'</a:t>
            </a:r>
          </a:p>
          <a:p>
            <a:pPr>
              <a:lnSpc>
                <a:spcPct val="80000"/>
              </a:lnSpc>
              <a:buFont typeface="Wingdings" pitchFamily="2" charset="2"/>
              <a:buNone/>
            </a:pPr>
            <a:r>
              <a:rPr lang="en-US" sz="1200" dirty="0"/>
              <a:t>(1) Any article unless the maintenance, preventive maintenance, or alteration was performed in accordance with the applicable approved technical data or data acceptable to the FAA.</a:t>
            </a:r>
          </a:p>
          <a:p>
            <a:pPr>
              <a:lnSpc>
                <a:spcPct val="80000"/>
              </a:lnSpc>
              <a:buFont typeface="Wingdings" pitchFamily="2" charset="2"/>
              <a:buNone/>
            </a:pPr>
            <a:r>
              <a:rPr lang="en-US" sz="1200" dirty="0"/>
              <a:t>(2) Any article after a major repair or major alteration unless the major repair or major alteration was performed in accordance with applicable approved technical data; and</a:t>
            </a:r>
          </a:p>
          <a:p>
            <a:pPr>
              <a:lnSpc>
                <a:spcPct val="80000"/>
              </a:lnSpc>
              <a:buFont typeface="Wingdings" pitchFamily="2" charset="2"/>
              <a:buNone/>
            </a:pPr>
            <a:r>
              <a:rPr lang="en-US" sz="1200" dirty="0"/>
              <a:t>(3) Any experimental aircraft after a major repair or major alteration performed under §43.1(b) unless the major repair or major alteration was performed in accordance with methods and applicable technical data acceptable to the FAA. </a:t>
            </a:r>
            <a:endParaRPr lang="en-US" sz="1200" dirty="0" smtClean="0"/>
          </a:p>
          <a:p>
            <a:pPr>
              <a:lnSpc>
                <a:spcPct val="80000"/>
              </a:lnSpc>
              <a:buFont typeface="Wingdings" pitchFamily="2" charset="2"/>
              <a:buNone/>
            </a:pPr>
            <a:endParaRPr lang="en-US" sz="1200" b="1" dirty="0"/>
          </a:p>
          <a:p>
            <a:pPr>
              <a:lnSpc>
                <a:spcPct val="80000"/>
              </a:lnSpc>
              <a:buFont typeface="Wingdings" pitchFamily="2" charset="2"/>
              <a:buNone/>
            </a:pPr>
            <a:r>
              <a:rPr lang="en-US" sz="1200" b="1" dirty="0"/>
              <a:t>§ 145.203   Work performed at another location.</a:t>
            </a:r>
          </a:p>
          <a:p>
            <a:pPr>
              <a:lnSpc>
                <a:spcPct val="80000"/>
              </a:lnSpc>
              <a:buFont typeface="Wingdings" pitchFamily="2" charset="2"/>
              <a:buNone/>
            </a:pPr>
            <a:r>
              <a:rPr lang="en-US" sz="1200" dirty="0"/>
              <a:t>A certificated repair station may temporarily transport material, equipment, and personnel needed to perform maintenance, preventive maintenance, alterations, or certain specialized services on an article for which it is rated to a place other than the repair station's fixed location if the following requirements are met:</a:t>
            </a:r>
          </a:p>
          <a:p>
            <a:pPr>
              <a:lnSpc>
                <a:spcPct val="80000"/>
              </a:lnSpc>
              <a:buFont typeface="Wingdings" pitchFamily="2" charset="2"/>
              <a:buNone/>
            </a:pPr>
            <a:r>
              <a:rPr lang="en-US" sz="1200" dirty="0"/>
              <a:t>(a) The work is necessary due to a special circumstance, as determined by the FAA; or</a:t>
            </a:r>
          </a:p>
          <a:p>
            <a:pPr>
              <a:lnSpc>
                <a:spcPct val="80000"/>
              </a:lnSpc>
              <a:buFont typeface="Wingdings" pitchFamily="2" charset="2"/>
              <a:buNone/>
            </a:pPr>
            <a:r>
              <a:rPr lang="en-US" sz="1200" dirty="0"/>
              <a:t>(b) It is necessary to perform such work on a recurring basis, and the repair station's manual includes the procedures for accomplishing maintenance, preventive maintenance, alterations, or specialized services at a place other than the repair station's fixed location.</a:t>
            </a:r>
            <a:r>
              <a:rPr lang="en-US" sz="1400" dirty="0"/>
              <a:t> </a:t>
            </a:r>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8601" y="231648"/>
            <a:ext cx="8686799" cy="547687"/>
          </a:xfrm>
        </p:spPr>
        <p:txBody>
          <a:bodyPr/>
          <a:lstStyle/>
          <a:p>
            <a:pPr algn="ctr"/>
            <a:r>
              <a:rPr lang="en-US" sz="2400" dirty="0" smtClean="0"/>
              <a:t>MHI </a:t>
            </a:r>
            <a:r>
              <a:rPr lang="en-US" sz="2400" dirty="0" smtClean="0"/>
              <a:t>Training </a:t>
            </a:r>
            <a:r>
              <a:rPr lang="en-US" sz="2400" dirty="0"/>
              <a:t>– FAR Part 145 Review</a:t>
            </a:r>
          </a:p>
        </p:txBody>
      </p:sp>
      <p:sp>
        <p:nvSpPr>
          <p:cNvPr id="10" name="Rectangle 3"/>
          <p:cNvSpPr>
            <a:spLocks noGrp="1" noChangeArrowheads="1"/>
          </p:cNvSpPr>
          <p:nvPr>
            <p:ph sz="quarter" idx="1"/>
          </p:nvPr>
        </p:nvSpPr>
        <p:spPr>
          <a:xfrm>
            <a:off x="457200" y="1524000"/>
            <a:ext cx="8229600" cy="4687824"/>
          </a:xfrm>
          <a:solidFill>
            <a:schemeClr val="bg1">
              <a:alpha val="35000"/>
            </a:schemeClr>
          </a:solidFill>
        </p:spPr>
        <p:txBody>
          <a:bodyPr/>
          <a:lstStyle/>
          <a:p>
            <a:pPr>
              <a:lnSpc>
                <a:spcPct val="90000"/>
              </a:lnSpc>
              <a:buFont typeface="Wingdings" pitchFamily="2" charset="2"/>
              <a:buNone/>
            </a:pPr>
            <a:r>
              <a:rPr lang="en-US" sz="2800" dirty="0"/>
              <a:t>CFR Title 14 Part 145 is available on-line (along with all of the FARs, </a:t>
            </a:r>
            <a:r>
              <a:rPr lang="en-US" sz="2800" dirty="0" smtClean="0"/>
              <a:t>ACs</a:t>
            </a:r>
            <a:r>
              <a:rPr lang="en-US" sz="2800" dirty="0"/>
              <a:t>, Orders, </a:t>
            </a:r>
            <a:r>
              <a:rPr lang="en-US" sz="2800" dirty="0" err="1"/>
              <a:t>etc</a:t>
            </a:r>
            <a:r>
              <a:rPr lang="en-US" sz="2800" dirty="0"/>
              <a:t> at </a:t>
            </a:r>
            <a:r>
              <a:rPr lang="en-US" sz="2800" u="sng" dirty="0" smtClean="0">
                <a:hlinkClick r:id="rId2"/>
              </a:rPr>
              <a:t>www.faa.gov</a:t>
            </a:r>
            <a:r>
              <a:rPr lang="en-US" sz="2800" u="sng" dirty="0" smtClean="0"/>
              <a:t>, </a:t>
            </a:r>
            <a:r>
              <a:rPr lang="en-US" sz="2800" dirty="0" smtClean="0"/>
              <a:t>Regulations &amp; Guidelines</a:t>
            </a:r>
            <a:endParaRPr lang="en-US" sz="2800" dirty="0"/>
          </a:p>
        </p:txBody>
      </p:sp>
      <p:pic>
        <p:nvPicPr>
          <p:cNvPr id="2053" name="Picture 5"/>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10722"/>
          <a:stretch/>
        </p:blipFill>
        <p:spPr bwMode="auto">
          <a:xfrm>
            <a:off x="595313" y="2771750"/>
            <a:ext cx="7939087" cy="38576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ight Arrow 2"/>
          <p:cNvSpPr/>
          <p:nvPr/>
        </p:nvSpPr>
        <p:spPr>
          <a:xfrm rot="3538402">
            <a:off x="3631545" y="4145694"/>
            <a:ext cx="3766411" cy="243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sz="quarter" idx="1"/>
          </p:nvPr>
        </p:nvSpPr>
        <p:spPr>
          <a:xfrm>
            <a:off x="457200" y="1865376"/>
            <a:ext cx="8229600" cy="4648200"/>
          </a:xfrm>
          <a:solidFill>
            <a:schemeClr val="bg1">
              <a:alpha val="35000"/>
            </a:schemeClr>
          </a:solidFill>
        </p:spPr>
        <p:txBody>
          <a:bodyPr>
            <a:normAutofit/>
          </a:bodyPr>
          <a:lstStyle/>
          <a:p>
            <a:pPr>
              <a:lnSpc>
                <a:spcPct val="80000"/>
              </a:lnSpc>
              <a:buFont typeface="Wingdings" pitchFamily="2" charset="2"/>
              <a:buNone/>
            </a:pPr>
            <a:r>
              <a:rPr lang="en-US" sz="1400" b="1" dirty="0"/>
              <a:t>§ 145.205   Maintenance, preventive maintenance, and alterations performed for certificate holders under parts 121, 125, and 135, and for foreign air carriers or foreign persons operating a U.S.-registered aircraft in common carriage under part 129.</a:t>
            </a:r>
          </a:p>
          <a:p>
            <a:pPr>
              <a:lnSpc>
                <a:spcPct val="80000"/>
              </a:lnSpc>
              <a:buFont typeface="Wingdings" pitchFamily="2" charset="2"/>
              <a:buNone/>
            </a:pPr>
            <a:r>
              <a:rPr lang="en-US" sz="1400" b="1" dirty="0">
                <a:solidFill>
                  <a:srgbClr val="0000FF"/>
                </a:solidFill>
              </a:rPr>
              <a:t>(a) A certificated repair station that performs maintenance, preventive maintenance, or alterations for an air carrier or commercial operator that has a continuous airworthiness maintenance program under part 121 or part 135 must follow the air carrier's or commercial operator's program and applicable sections of its maintenance manual.</a:t>
            </a:r>
          </a:p>
          <a:p>
            <a:pPr>
              <a:lnSpc>
                <a:spcPct val="80000"/>
              </a:lnSpc>
              <a:buFont typeface="Wingdings" pitchFamily="2" charset="2"/>
              <a:buNone/>
            </a:pPr>
            <a:r>
              <a:rPr lang="en-US" sz="1400" b="1" dirty="0">
                <a:solidFill>
                  <a:srgbClr val="0000FF"/>
                </a:solidFill>
              </a:rPr>
              <a:t>(b) A certificated repair station that performs inspections for a certificate holder conducting operations under part 125 must follow the operator's FAA-approved inspection program.</a:t>
            </a:r>
          </a:p>
          <a:p>
            <a:pPr>
              <a:lnSpc>
                <a:spcPct val="80000"/>
              </a:lnSpc>
              <a:buFont typeface="Wingdings" pitchFamily="2" charset="2"/>
              <a:buNone/>
            </a:pPr>
            <a:r>
              <a:rPr lang="en-US" sz="1400" dirty="0"/>
              <a:t>(c) A certificated repair station that performs maintenance, preventive maintenance, or alterations for a foreign air carrier or foreign person operating a U.S.-registered aircraft under part 129 must follow the operator's FAA-approved maintenance program.</a:t>
            </a:r>
          </a:p>
          <a:p>
            <a:pPr>
              <a:lnSpc>
                <a:spcPct val="80000"/>
              </a:lnSpc>
              <a:buFont typeface="Wingdings" pitchFamily="2" charset="2"/>
              <a:buNone/>
            </a:pPr>
            <a:r>
              <a:rPr lang="en-US" sz="1400" dirty="0"/>
              <a:t>(d) Notwithstanding the housing requirement of §145.103(b), the FAA may grant approval for a certificated repair station to perform line maintenance for an air carrier certificated under part 121 or part 135, or a foreign air carrier or foreign person operating a U.S.-registered aircraft in common carriage under part 129 on any aircraft of that air carrier or person, provided—</a:t>
            </a:r>
          </a:p>
          <a:p>
            <a:pPr>
              <a:lnSpc>
                <a:spcPct val="80000"/>
              </a:lnSpc>
              <a:buFont typeface="Wingdings" pitchFamily="2" charset="2"/>
              <a:buNone/>
            </a:pPr>
            <a:r>
              <a:rPr lang="en-US" sz="1400" dirty="0"/>
              <a:t>(1) The certificated repair station performs such line maintenance in accordance with the operator's manual, if applicable, and approved maintenance program;</a:t>
            </a:r>
          </a:p>
          <a:p>
            <a:pPr>
              <a:lnSpc>
                <a:spcPct val="80000"/>
              </a:lnSpc>
              <a:buFont typeface="Wingdings" pitchFamily="2" charset="2"/>
              <a:buNone/>
            </a:pPr>
            <a:r>
              <a:rPr lang="en-US" sz="1400" dirty="0"/>
              <a:t>(2) The certificated repair station has the necessary equipment, trained personnel, and technical data to perform such line maintenance; and</a:t>
            </a:r>
          </a:p>
          <a:p>
            <a:pPr>
              <a:lnSpc>
                <a:spcPct val="80000"/>
              </a:lnSpc>
              <a:buFont typeface="Wingdings" pitchFamily="2" charset="2"/>
              <a:buNone/>
            </a:pPr>
            <a:r>
              <a:rPr lang="en-US" sz="1400" dirty="0"/>
              <a:t>(3) The certificated repair station's operations specifications include an authorization to perform line maintenance. </a:t>
            </a:r>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sz="quarter" idx="1"/>
          </p:nvPr>
        </p:nvSpPr>
        <p:spPr>
          <a:xfrm>
            <a:off x="469392" y="1828800"/>
            <a:ext cx="8229600" cy="4724400"/>
          </a:xfrm>
          <a:solidFill>
            <a:schemeClr val="bg1">
              <a:alpha val="35000"/>
            </a:schemeClr>
          </a:solidFill>
        </p:spPr>
        <p:txBody>
          <a:bodyPr>
            <a:normAutofit/>
          </a:bodyPr>
          <a:lstStyle/>
          <a:p>
            <a:pPr>
              <a:lnSpc>
                <a:spcPct val="80000"/>
              </a:lnSpc>
              <a:buFont typeface="Wingdings" pitchFamily="2" charset="2"/>
              <a:buNone/>
            </a:pPr>
            <a:r>
              <a:rPr lang="en-US" sz="1400" b="1" dirty="0"/>
              <a:t>§ 145.207   Repair station manual.</a:t>
            </a:r>
          </a:p>
          <a:p>
            <a:pPr>
              <a:lnSpc>
                <a:spcPct val="80000"/>
              </a:lnSpc>
              <a:buFont typeface="Wingdings" pitchFamily="2" charset="2"/>
              <a:buNone/>
            </a:pPr>
            <a:r>
              <a:rPr lang="en-US" sz="1400" dirty="0"/>
              <a:t>(a) A certificated repair station must prepare and follow a repair station manual acceptable to the FAA.</a:t>
            </a:r>
          </a:p>
          <a:p>
            <a:pPr>
              <a:lnSpc>
                <a:spcPct val="80000"/>
              </a:lnSpc>
              <a:buFont typeface="Wingdings" pitchFamily="2" charset="2"/>
              <a:buNone/>
            </a:pPr>
            <a:r>
              <a:rPr lang="en-US" sz="1400" dirty="0"/>
              <a:t>(b) A certificated repair station must maintain a current repair station manual.</a:t>
            </a:r>
          </a:p>
          <a:p>
            <a:pPr>
              <a:lnSpc>
                <a:spcPct val="80000"/>
              </a:lnSpc>
              <a:buFont typeface="Wingdings" pitchFamily="2" charset="2"/>
              <a:buNone/>
            </a:pPr>
            <a:r>
              <a:rPr lang="en-US" sz="1400" dirty="0"/>
              <a:t>(c) A certificated repair station's current repair station manual must be accessible for use by repair station personnel required by subpart D of this part.</a:t>
            </a:r>
          </a:p>
          <a:p>
            <a:pPr>
              <a:lnSpc>
                <a:spcPct val="80000"/>
              </a:lnSpc>
              <a:buFont typeface="Wingdings" pitchFamily="2" charset="2"/>
              <a:buNone/>
            </a:pPr>
            <a:r>
              <a:rPr lang="en-US" sz="1400" dirty="0"/>
              <a:t>(d) A certificated repair station must provide to its certificate holding district office the current repair station manual in a format acceptable to the FAA.</a:t>
            </a:r>
          </a:p>
          <a:p>
            <a:pPr>
              <a:lnSpc>
                <a:spcPct val="80000"/>
              </a:lnSpc>
              <a:buFont typeface="Wingdings" pitchFamily="2" charset="2"/>
              <a:buNone/>
            </a:pPr>
            <a:r>
              <a:rPr lang="en-US" sz="1400" dirty="0"/>
              <a:t>(e) A certificated repair station must notify its certificate holding district office of each revision of its repair station manual in accordance with the procedures required by §145.209(j). </a:t>
            </a:r>
            <a:endParaRPr lang="en-US" sz="1400" dirty="0" smtClean="0"/>
          </a:p>
          <a:p>
            <a:pPr>
              <a:lnSpc>
                <a:spcPct val="80000"/>
              </a:lnSpc>
              <a:buFont typeface="Wingdings" pitchFamily="2" charset="2"/>
              <a:buNone/>
            </a:pPr>
            <a:endParaRPr lang="en-US" sz="1400" b="1" dirty="0"/>
          </a:p>
          <a:p>
            <a:pPr>
              <a:lnSpc>
                <a:spcPct val="80000"/>
              </a:lnSpc>
              <a:buFont typeface="Wingdings" pitchFamily="2" charset="2"/>
              <a:buNone/>
            </a:pPr>
            <a:r>
              <a:rPr lang="en-US" sz="1400" b="1" dirty="0"/>
              <a:t>§ 145.209   Repair station manual contents.</a:t>
            </a:r>
          </a:p>
          <a:p>
            <a:pPr>
              <a:lnSpc>
                <a:spcPct val="80000"/>
              </a:lnSpc>
              <a:buFont typeface="Wingdings" pitchFamily="2" charset="2"/>
              <a:buNone/>
            </a:pPr>
            <a:r>
              <a:rPr lang="en-US" sz="1400" dirty="0"/>
              <a:t>A certificated repair station's manual must include the following:</a:t>
            </a:r>
          </a:p>
          <a:p>
            <a:pPr>
              <a:lnSpc>
                <a:spcPct val="80000"/>
              </a:lnSpc>
              <a:buFont typeface="Wingdings" pitchFamily="2" charset="2"/>
              <a:buNone/>
            </a:pPr>
            <a:r>
              <a:rPr lang="en-US" sz="1400" dirty="0"/>
              <a:t>(a) </a:t>
            </a:r>
            <a:r>
              <a:rPr lang="en-US" sz="1400" b="1" dirty="0">
                <a:solidFill>
                  <a:srgbClr val="0000FF"/>
                </a:solidFill>
              </a:rPr>
              <a:t>An organizational chart identifying—</a:t>
            </a:r>
          </a:p>
          <a:p>
            <a:pPr>
              <a:lnSpc>
                <a:spcPct val="80000"/>
              </a:lnSpc>
              <a:buFont typeface="Wingdings" pitchFamily="2" charset="2"/>
              <a:buNone/>
            </a:pPr>
            <a:r>
              <a:rPr lang="en-US" sz="1400" b="1" dirty="0">
                <a:solidFill>
                  <a:srgbClr val="0000FF"/>
                </a:solidFill>
              </a:rPr>
              <a:t>(1) Each management position with authority to act on behalf of the repair station,</a:t>
            </a:r>
          </a:p>
          <a:p>
            <a:pPr>
              <a:lnSpc>
                <a:spcPct val="80000"/>
              </a:lnSpc>
              <a:buFont typeface="Wingdings" pitchFamily="2" charset="2"/>
              <a:buNone/>
            </a:pPr>
            <a:r>
              <a:rPr lang="en-US" sz="1400" dirty="0"/>
              <a:t>(2) The area of responsibility assigned to each management position, and</a:t>
            </a:r>
          </a:p>
          <a:p>
            <a:pPr>
              <a:lnSpc>
                <a:spcPct val="80000"/>
              </a:lnSpc>
              <a:buFont typeface="Wingdings" pitchFamily="2" charset="2"/>
              <a:buNone/>
            </a:pPr>
            <a:r>
              <a:rPr lang="en-US" sz="1400" dirty="0"/>
              <a:t>(3) The duties, responsibilities, and authority of each management position;</a:t>
            </a:r>
          </a:p>
          <a:p>
            <a:pPr>
              <a:lnSpc>
                <a:spcPct val="80000"/>
              </a:lnSpc>
              <a:buFont typeface="Wingdings" pitchFamily="2" charset="2"/>
              <a:buNone/>
            </a:pPr>
            <a:r>
              <a:rPr lang="en-US" sz="1400" dirty="0"/>
              <a:t>(b) Procedures for maintaining and revising the rosters required by §145.161;</a:t>
            </a:r>
          </a:p>
          <a:p>
            <a:pPr>
              <a:lnSpc>
                <a:spcPct val="80000"/>
              </a:lnSpc>
              <a:buFont typeface="Wingdings" pitchFamily="2" charset="2"/>
              <a:buNone/>
            </a:pPr>
            <a:r>
              <a:rPr lang="en-US" sz="1400" dirty="0"/>
              <a:t>(c) A description of the certificated repair station's operations, including the housing, facilities, equipment, and materials as required by subpart C of this part;</a:t>
            </a:r>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sz="quarter" idx="1"/>
          </p:nvPr>
        </p:nvSpPr>
        <p:spPr>
          <a:xfrm>
            <a:off x="457200" y="1828800"/>
            <a:ext cx="8229600" cy="4724400"/>
          </a:xfrm>
          <a:solidFill>
            <a:schemeClr val="bg1">
              <a:alpha val="35000"/>
            </a:schemeClr>
          </a:solidFill>
        </p:spPr>
        <p:txBody>
          <a:bodyPr>
            <a:normAutofit/>
          </a:bodyPr>
          <a:lstStyle/>
          <a:p>
            <a:pPr>
              <a:lnSpc>
                <a:spcPct val="80000"/>
              </a:lnSpc>
              <a:buFont typeface="Wingdings" pitchFamily="2" charset="2"/>
              <a:buNone/>
            </a:pPr>
            <a:r>
              <a:rPr lang="en-US" sz="1200" dirty="0"/>
              <a:t>(</a:t>
            </a:r>
            <a:r>
              <a:rPr lang="en-US" sz="1400" dirty="0"/>
              <a:t>d) Procedures for—</a:t>
            </a:r>
          </a:p>
          <a:p>
            <a:pPr>
              <a:lnSpc>
                <a:spcPct val="80000"/>
              </a:lnSpc>
              <a:buFont typeface="Wingdings" pitchFamily="2" charset="2"/>
              <a:buNone/>
            </a:pPr>
            <a:r>
              <a:rPr lang="en-US" sz="1400" dirty="0"/>
              <a:t>(1) Revising the capability list provided for in §145.215 and notifying the certificate holding district office of revisions to the list, including how often the certificate holding district office will be notified of revisions; and</a:t>
            </a:r>
          </a:p>
          <a:p>
            <a:pPr>
              <a:lnSpc>
                <a:spcPct val="80000"/>
              </a:lnSpc>
              <a:buFont typeface="Wingdings" pitchFamily="2" charset="2"/>
              <a:buNone/>
            </a:pPr>
            <a:r>
              <a:rPr lang="en-US" sz="1400" dirty="0"/>
              <a:t>(2) The self-evaluation required under §145.215(c) for revising the capability list, including methods and frequency of such evaluations, and procedures for reporting the results to the appropriate manager for review and action;</a:t>
            </a:r>
          </a:p>
          <a:p>
            <a:pPr>
              <a:lnSpc>
                <a:spcPct val="80000"/>
              </a:lnSpc>
              <a:buFont typeface="Wingdings" pitchFamily="2" charset="2"/>
              <a:buNone/>
            </a:pPr>
            <a:r>
              <a:rPr lang="en-US" sz="1400" dirty="0"/>
              <a:t>(e) Procedures for revising the training program required by §145.163 and submitting revisions to the certificate holding district office for approval;</a:t>
            </a:r>
          </a:p>
          <a:p>
            <a:pPr>
              <a:lnSpc>
                <a:spcPct val="80000"/>
              </a:lnSpc>
              <a:buFont typeface="Wingdings" pitchFamily="2" charset="2"/>
              <a:buNone/>
            </a:pPr>
            <a:r>
              <a:rPr lang="en-US" sz="1400" dirty="0"/>
              <a:t>(f) Procedures to govern work performed at another location in accordance with §145.203;</a:t>
            </a:r>
          </a:p>
          <a:p>
            <a:pPr>
              <a:lnSpc>
                <a:spcPct val="80000"/>
              </a:lnSpc>
              <a:buFont typeface="Wingdings" pitchFamily="2" charset="2"/>
              <a:buNone/>
            </a:pPr>
            <a:r>
              <a:rPr lang="en-US" sz="1400" dirty="0"/>
              <a:t>(g) Procedures for maintenance, preventive maintenance, or alterations performed under §145.205;</a:t>
            </a:r>
          </a:p>
          <a:p>
            <a:pPr>
              <a:lnSpc>
                <a:spcPct val="80000"/>
              </a:lnSpc>
              <a:buFont typeface="Wingdings" pitchFamily="2" charset="2"/>
              <a:buNone/>
            </a:pPr>
            <a:r>
              <a:rPr lang="en-US" sz="1400" dirty="0"/>
              <a:t>(h) Procedures for—</a:t>
            </a:r>
          </a:p>
          <a:p>
            <a:pPr>
              <a:lnSpc>
                <a:spcPct val="80000"/>
              </a:lnSpc>
              <a:buFont typeface="Wingdings" pitchFamily="2" charset="2"/>
              <a:buNone/>
            </a:pPr>
            <a:r>
              <a:rPr lang="en-US" sz="1400" dirty="0"/>
              <a:t>(1) </a:t>
            </a:r>
            <a:r>
              <a:rPr lang="en-US" sz="1400" b="1" dirty="0">
                <a:solidFill>
                  <a:srgbClr val="0000FF"/>
                </a:solidFill>
              </a:rPr>
              <a:t>Maintaining and revising the contract maintenance information required by §145.217(a)(2)(</a:t>
            </a:r>
            <a:r>
              <a:rPr lang="en-US" sz="1400" b="1" dirty="0" err="1">
                <a:solidFill>
                  <a:srgbClr val="0000FF"/>
                </a:solidFill>
              </a:rPr>
              <a:t>i</a:t>
            </a:r>
            <a:r>
              <a:rPr lang="en-US" sz="1400" b="1" dirty="0">
                <a:solidFill>
                  <a:srgbClr val="0000FF"/>
                </a:solidFill>
              </a:rPr>
              <a:t>), including submitting revisions to the certificate holding district office for approval;</a:t>
            </a:r>
            <a:r>
              <a:rPr lang="en-US" sz="1400" dirty="0"/>
              <a:t> and</a:t>
            </a:r>
          </a:p>
          <a:p>
            <a:pPr>
              <a:lnSpc>
                <a:spcPct val="80000"/>
              </a:lnSpc>
              <a:buFont typeface="Wingdings" pitchFamily="2" charset="2"/>
              <a:buNone/>
            </a:pPr>
            <a:r>
              <a:rPr lang="en-US" sz="1400" dirty="0"/>
              <a:t>(2) Maintaining and revising the contract maintenance information required by §145.217(a)(2)(ii) and notifying the certificate holding district office of revisions to this information, including how often the certificate holding district office will be notified of revisions;</a:t>
            </a:r>
          </a:p>
          <a:p>
            <a:pPr>
              <a:lnSpc>
                <a:spcPct val="80000"/>
              </a:lnSpc>
              <a:buFont typeface="Wingdings" pitchFamily="2" charset="2"/>
              <a:buNone/>
            </a:pPr>
            <a:r>
              <a:rPr lang="en-US" sz="1400" dirty="0"/>
              <a:t>(</a:t>
            </a:r>
            <a:r>
              <a:rPr lang="en-US" sz="1400" dirty="0" err="1"/>
              <a:t>i</a:t>
            </a:r>
            <a:r>
              <a:rPr lang="en-US" sz="1400" dirty="0"/>
              <a:t>) A description of the required records and the recordkeeping system used to obtain, store, and retrieve the required records;</a:t>
            </a:r>
          </a:p>
          <a:p>
            <a:pPr>
              <a:lnSpc>
                <a:spcPct val="80000"/>
              </a:lnSpc>
              <a:buFont typeface="Wingdings" pitchFamily="2" charset="2"/>
              <a:buNone/>
            </a:pPr>
            <a:r>
              <a:rPr lang="en-US" sz="1400" dirty="0"/>
              <a:t>(j) Procedures for revising the repair station's manual and notifying its certificate holding district office of revisions to the manual, including how often the certificate holding district office will be notified of revisions; and</a:t>
            </a:r>
          </a:p>
          <a:p>
            <a:pPr>
              <a:lnSpc>
                <a:spcPct val="80000"/>
              </a:lnSpc>
              <a:buFont typeface="Wingdings" pitchFamily="2" charset="2"/>
              <a:buNone/>
            </a:pPr>
            <a:r>
              <a:rPr lang="en-US" sz="1400" dirty="0"/>
              <a:t>(k) A description of the system used to identify and control sections of the repair station manual. </a:t>
            </a:r>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sz="quarter" idx="1"/>
          </p:nvPr>
        </p:nvSpPr>
        <p:spPr>
          <a:xfrm>
            <a:off x="469392" y="1600200"/>
            <a:ext cx="8229600" cy="4876800"/>
          </a:xfrm>
          <a:solidFill>
            <a:schemeClr val="bg1">
              <a:alpha val="35000"/>
            </a:schemeClr>
          </a:solidFill>
        </p:spPr>
        <p:txBody>
          <a:bodyPr>
            <a:normAutofit/>
          </a:bodyPr>
          <a:lstStyle/>
          <a:p>
            <a:pPr>
              <a:lnSpc>
                <a:spcPct val="80000"/>
              </a:lnSpc>
              <a:buFont typeface="Wingdings" pitchFamily="2" charset="2"/>
              <a:buNone/>
            </a:pPr>
            <a:r>
              <a:rPr lang="en-US" sz="1200" b="1" dirty="0"/>
              <a:t>§ 145.211   Quality control system.</a:t>
            </a:r>
          </a:p>
          <a:p>
            <a:pPr>
              <a:lnSpc>
                <a:spcPct val="80000"/>
              </a:lnSpc>
              <a:buFont typeface="Wingdings" pitchFamily="2" charset="2"/>
              <a:buNone/>
            </a:pPr>
            <a:r>
              <a:rPr lang="en-US" sz="1200" b="1" dirty="0">
                <a:solidFill>
                  <a:srgbClr val="0000FF"/>
                </a:solidFill>
              </a:rPr>
              <a:t>(a) A certificated repair station must establish and maintain a quality control system acceptable to the FAA that ensures the airworthiness of the articles on which the repair station or any of its contractors performs maintenance, preventive maintenance, or alterations.</a:t>
            </a:r>
          </a:p>
          <a:p>
            <a:pPr>
              <a:lnSpc>
                <a:spcPct val="80000"/>
              </a:lnSpc>
              <a:buFont typeface="Wingdings" pitchFamily="2" charset="2"/>
              <a:buNone/>
            </a:pPr>
            <a:r>
              <a:rPr lang="en-US" sz="1200" b="1" dirty="0">
                <a:solidFill>
                  <a:srgbClr val="0000FF"/>
                </a:solidFill>
              </a:rPr>
              <a:t>(b) Repair station personnel must follow the quality control system when performing maintenance, preventive maintenance, or alterations under the repair station certificate and operations specifications.</a:t>
            </a:r>
          </a:p>
          <a:p>
            <a:pPr>
              <a:lnSpc>
                <a:spcPct val="80000"/>
              </a:lnSpc>
              <a:buFont typeface="Wingdings" pitchFamily="2" charset="2"/>
              <a:buNone/>
            </a:pPr>
            <a:r>
              <a:rPr lang="en-US" sz="1200" b="1" dirty="0">
                <a:solidFill>
                  <a:srgbClr val="0000FF"/>
                </a:solidFill>
              </a:rPr>
              <a:t>(c) A certificated repair station must prepare and keep current a quality control manual in a format acceptable to the FAA that includes the following:</a:t>
            </a:r>
          </a:p>
          <a:p>
            <a:pPr>
              <a:lnSpc>
                <a:spcPct val="80000"/>
              </a:lnSpc>
              <a:buFont typeface="Wingdings" pitchFamily="2" charset="2"/>
              <a:buNone/>
            </a:pPr>
            <a:r>
              <a:rPr lang="en-US" sz="1200" b="1" dirty="0">
                <a:solidFill>
                  <a:srgbClr val="0000FF"/>
                </a:solidFill>
              </a:rPr>
              <a:t>(1) A description of the system and procedures used for—</a:t>
            </a:r>
          </a:p>
          <a:p>
            <a:pPr>
              <a:lnSpc>
                <a:spcPct val="80000"/>
              </a:lnSpc>
              <a:buFont typeface="Wingdings" pitchFamily="2" charset="2"/>
              <a:buNone/>
            </a:pPr>
            <a:r>
              <a:rPr lang="en-US" sz="1200" b="1" dirty="0">
                <a:solidFill>
                  <a:srgbClr val="0000FF"/>
                </a:solidFill>
              </a:rPr>
              <a:t>(</a:t>
            </a:r>
            <a:r>
              <a:rPr lang="en-US" sz="1200" b="1" dirty="0" err="1">
                <a:solidFill>
                  <a:srgbClr val="0000FF"/>
                </a:solidFill>
              </a:rPr>
              <a:t>i</a:t>
            </a:r>
            <a:r>
              <a:rPr lang="en-US" sz="1200" b="1" dirty="0">
                <a:solidFill>
                  <a:srgbClr val="0000FF"/>
                </a:solidFill>
              </a:rPr>
              <a:t>) Inspecting incoming raw materials to ensure acceptable quality;</a:t>
            </a:r>
          </a:p>
          <a:p>
            <a:pPr>
              <a:lnSpc>
                <a:spcPct val="80000"/>
              </a:lnSpc>
              <a:buFont typeface="Wingdings" pitchFamily="2" charset="2"/>
              <a:buNone/>
            </a:pPr>
            <a:r>
              <a:rPr lang="en-US" sz="1200" b="1" dirty="0">
                <a:solidFill>
                  <a:srgbClr val="0000FF"/>
                </a:solidFill>
              </a:rPr>
              <a:t>(ii) Performing preliminary inspection of all articles that are maintained;</a:t>
            </a:r>
          </a:p>
          <a:p>
            <a:pPr>
              <a:lnSpc>
                <a:spcPct val="80000"/>
              </a:lnSpc>
              <a:buFont typeface="Wingdings" pitchFamily="2" charset="2"/>
              <a:buNone/>
            </a:pPr>
            <a:r>
              <a:rPr lang="en-US" sz="1200" b="1" dirty="0">
                <a:solidFill>
                  <a:srgbClr val="0000FF"/>
                </a:solidFill>
              </a:rPr>
              <a:t>(iii) Inspecting all articles that have been involved in an accident for hidden damage before maintenance, preventive maintenance, or alteration is performed;</a:t>
            </a:r>
          </a:p>
          <a:p>
            <a:pPr>
              <a:lnSpc>
                <a:spcPct val="80000"/>
              </a:lnSpc>
              <a:buFont typeface="Wingdings" pitchFamily="2" charset="2"/>
              <a:buNone/>
            </a:pPr>
            <a:r>
              <a:rPr lang="en-US" sz="1200" b="1" dirty="0">
                <a:solidFill>
                  <a:srgbClr val="0000FF"/>
                </a:solidFill>
              </a:rPr>
              <a:t>(iv) Establishing and maintaining proficiency of inspection personnel;</a:t>
            </a:r>
          </a:p>
          <a:p>
            <a:pPr>
              <a:lnSpc>
                <a:spcPct val="80000"/>
              </a:lnSpc>
              <a:buFont typeface="Wingdings" pitchFamily="2" charset="2"/>
              <a:buNone/>
            </a:pPr>
            <a:r>
              <a:rPr lang="en-US" sz="1200" b="1" dirty="0">
                <a:solidFill>
                  <a:srgbClr val="0000FF"/>
                </a:solidFill>
              </a:rPr>
              <a:t>(v) Establishing and maintaining current technical data for maintaining articles;</a:t>
            </a:r>
          </a:p>
          <a:p>
            <a:pPr>
              <a:lnSpc>
                <a:spcPct val="80000"/>
              </a:lnSpc>
              <a:buFont typeface="Wingdings" pitchFamily="2" charset="2"/>
              <a:buNone/>
            </a:pPr>
            <a:r>
              <a:rPr lang="en-US" sz="1200" b="1" dirty="0">
                <a:solidFill>
                  <a:srgbClr val="0000FF"/>
                </a:solidFill>
              </a:rPr>
              <a:t>(vi) Qualifying and </a:t>
            </a:r>
            <a:r>
              <a:rPr lang="en-US" sz="1200" b="1" dirty="0" err="1">
                <a:solidFill>
                  <a:srgbClr val="0000FF"/>
                </a:solidFill>
              </a:rPr>
              <a:t>surveilling</a:t>
            </a:r>
            <a:r>
              <a:rPr lang="en-US" sz="1200" b="1" dirty="0">
                <a:solidFill>
                  <a:srgbClr val="0000FF"/>
                </a:solidFill>
              </a:rPr>
              <a:t> </a:t>
            </a:r>
            <a:r>
              <a:rPr lang="en-US" sz="1200" b="1" dirty="0" err="1">
                <a:solidFill>
                  <a:srgbClr val="0000FF"/>
                </a:solidFill>
              </a:rPr>
              <a:t>noncertificated</a:t>
            </a:r>
            <a:r>
              <a:rPr lang="en-US" sz="1200" b="1" dirty="0">
                <a:solidFill>
                  <a:srgbClr val="0000FF"/>
                </a:solidFill>
              </a:rPr>
              <a:t> persons who perform maintenance, prevention maintenance, or alterations for the repair station;</a:t>
            </a:r>
          </a:p>
          <a:p>
            <a:pPr>
              <a:lnSpc>
                <a:spcPct val="80000"/>
              </a:lnSpc>
              <a:buFont typeface="Wingdings" pitchFamily="2" charset="2"/>
              <a:buNone/>
            </a:pPr>
            <a:r>
              <a:rPr lang="en-US" sz="1200" b="1" dirty="0">
                <a:solidFill>
                  <a:srgbClr val="0000FF"/>
                </a:solidFill>
              </a:rPr>
              <a:t>(vii) Performing final inspection and return to service of maintained articles;</a:t>
            </a:r>
          </a:p>
          <a:p>
            <a:pPr>
              <a:lnSpc>
                <a:spcPct val="80000"/>
              </a:lnSpc>
              <a:buFont typeface="Wingdings" pitchFamily="2" charset="2"/>
              <a:buNone/>
            </a:pPr>
            <a:r>
              <a:rPr lang="en-US" sz="1200" b="1" dirty="0">
                <a:solidFill>
                  <a:srgbClr val="0000FF"/>
                </a:solidFill>
              </a:rPr>
              <a:t>(viii) Calibrating measuring and test equipment used in maintaining articles, including the intervals at which the equipment will be calibrated; and</a:t>
            </a:r>
          </a:p>
          <a:p>
            <a:pPr>
              <a:lnSpc>
                <a:spcPct val="80000"/>
              </a:lnSpc>
              <a:buFont typeface="Wingdings" pitchFamily="2" charset="2"/>
              <a:buNone/>
            </a:pPr>
            <a:r>
              <a:rPr lang="en-US" sz="1200" b="1" dirty="0">
                <a:solidFill>
                  <a:srgbClr val="0000FF"/>
                </a:solidFill>
              </a:rPr>
              <a:t>(ix) Taking corrective action on deficiencies;</a:t>
            </a:r>
          </a:p>
          <a:p>
            <a:pPr>
              <a:lnSpc>
                <a:spcPct val="80000"/>
              </a:lnSpc>
              <a:buFont typeface="Wingdings" pitchFamily="2" charset="2"/>
              <a:buNone/>
            </a:pPr>
            <a:r>
              <a:rPr lang="en-US" sz="1200" b="1" dirty="0">
                <a:solidFill>
                  <a:srgbClr val="0000FF"/>
                </a:solidFill>
              </a:rPr>
              <a:t>(2) References, where applicable, to the manufacturer's inspection standards for a particular article, including reference to any data specified by that manufacturer;</a:t>
            </a:r>
          </a:p>
          <a:p>
            <a:pPr>
              <a:lnSpc>
                <a:spcPct val="80000"/>
              </a:lnSpc>
              <a:buFont typeface="Wingdings" pitchFamily="2" charset="2"/>
              <a:buNone/>
            </a:pPr>
            <a:r>
              <a:rPr lang="en-US" sz="1200" b="1" dirty="0">
                <a:solidFill>
                  <a:srgbClr val="0000FF"/>
                </a:solidFill>
              </a:rPr>
              <a:t>(3) A sample of the inspection and maintenance forms and instructions for completing such forms or a reference to a separate forms manual; and</a:t>
            </a:r>
          </a:p>
          <a:p>
            <a:pPr>
              <a:lnSpc>
                <a:spcPct val="80000"/>
              </a:lnSpc>
              <a:buFont typeface="Wingdings" pitchFamily="2" charset="2"/>
              <a:buNone/>
            </a:pPr>
            <a:r>
              <a:rPr lang="en-US" sz="1200" b="1" dirty="0">
                <a:solidFill>
                  <a:srgbClr val="0000FF"/>
                </a:solidFill>
              </a:rPr>
              <a:t>(4) Procedures for revising the quality control manual required under this section and notifying the certificate holding district office of the revisions, including how often the certificate holding district office will be notified of revisions.</a:t>
            </a:r>
          </a:p>
          <a:p>
            <a:pPr>
              <a:lnSpc>
                <a:spcPct val="80000"/>
              </a:lnSpc>
              <a:buFont typeface="Wingdings" pitchFamily="2" charset="2"/>
              <a:buNone/>
            </a:pPr>
            <a:r>
              <a:rPr lang="en-US" sz="1200" b="1" dirty="0">
                <a:solidFill>
                  <a:srgbClr val="0000FF"/>
                </a:solidFill>
              </a:rPr>
              <a:t>(d) A certificated repair station must notify its certificate holding district office of revisions to its quality control manual. </a:t>
            </a:r>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sz="quarter" idx="1"/>
          </p:nvPr>
        </p:nvSpPr>
        <p:spPr>
          <a:xfrm>
            <a:off x="469392" y="1828800"/>
            <a:ext cx="8229600" cy="4724400"/>
          </a:xfrm>
          <a:solidFill>
            <a:schemeClr val="bg1">
              <a:alpha val="35000"/>
            </a:schemeClr>
          </a:solidFill>
        </p:spPr>
        <p:txBody>
          <a:bodyPr>
            <a:normAutofit/>
          </a:bodyPr>
          <a:lstStyle/>
          <a:p>
            <a:pPr>
              <a:lnSpc>
                <a:spcPct val="80000"/>
              </a:lnSpc>
              <a:buFont typeface="Wingdings" pitchFamily="2" charset="2"/>
              <a:buNone/>
            </a:pPr>
            <a:r>
              <a:rPr lang="en-US" sz="1400" b="1" dirty="0"/>
              <a:t>§ 145.213   Inspection of maintenance, preventive maintenance, or alterations.</a:t>
            </a:r>
          </a:p>
          <a:p>
            <a:pPr>
              <a:lnSpc>
                <a:spcPct val="80000"/>
              </a:lnSpc>
              <a:buFont typeface="Wingdings" pitchFamily="2" charset="2"/>
              <a:buNone/>
            </a:pPr>
            <a:r>
              <a:rPr lang="en-US" sz="1400" dirty="0" smtClean="0"/>
              <a:t>(</a:t>
            </a:r>
            <a:r>
              <a:rPr lang="en-US" sz="1400" dirty="0"/>
              <a:t>a) A certificated repair station must inspect each article upon which it has performed maintenance, preventive maintenance, or alterations as described in paragraphs (b) and (c) of this section before approving that article for return to service.</a:t>
            </a:r>
          </a:p>
          <a:p>
            <a:pPr>
              <a:lnSpc>
                <a:spcPct val="80000"/>
              </a:lnSpc>
              <a:buFont typeface="Wingdings" pitchFamily="2" charset="2"/>
              <a:buNone/>
            </a:pPr>
            <a:r>
              <a:rPr lang="en-US" sz="1400" dirty="0"/>
              <a:t>(b) A certificated repair station must certify on an article's maintenance release that the article is airworthy with respect to the maintenance, preventive maintenance, or alterations performed after—</a:t>
            </a:r>
          </a:p>
          <a:p>
            <a:pPr>
              <a:lnSpc>
                <a:spcPct val="80000"/>
              </a:lnSpc>
              <a:buFont typeface="Wingdings" pitchFamily="2" charset="2"/>
              <a:buNone/>
            </a:pPr>
            <a:r>
              <a:rPr lang="en-US" sz="1400" dirty="0"/>
              <a:t>(1) The repair station performs work on the article; and</a:t>
            </a:r>
          </a:p>
          <a:p>
            <a:pPr>
              <a:lnSpc>
                <a:spcPct val="80000"/>
              </a:lnSpc>
              <a:buFont typeface="Wingdings" pitchFamily="2" charset="2"/>
              <a:buNone/>
            </a:pPr>
            <a:r>
              <a:rPr lang="en-US" sz="1400" dirty="0"/>
              <a:t>(2) An inspector inspects the article on which the repair station has performed work and determines it to be airworthy with respect to the work performed.</a:t>
            </a:r>
          </a:p>
          <a:p>
            <a:pPr>
              <a:lnSpc>
                <a:spcPct val="80000"/>
              </a:lnSpc>
              <a:buFont typeface="Wingdings" pitchFamily="2" charset="2"/>
              <a:buNone/>
            </a:pPr>
            <a:r>
              <a:rPr lang="en-US" sz="1400" dirty="0"/>
              <a:t>(c) For the purposes of paragraphs (a) and (b) of this section, an inspector must meet the requirements of §145.155.</a:t>
            </a:r>
          </a:p>
          <a:p>
            <a:pPr>
              <a:lnSpc>
                <a:spcPct val="80000"/>
              </a:lnSpc>
              <a:buFont typeface="Wingdings" pitchFamily="2" charset="2"/>
              <a:buNone/>
            </a:pPr>
            <a:r>
              <a:rPr lang="en-US" sz="1400" dirty="0"/>
              <a:t>(d) Except for individuals employed by a repair station located outside the United States, only an employee certificated under part 65 is authorized to sign off on final inspections and maintenance releases for the repair station. </a:t>
            </a:r>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sz="quarter" idx="1"/>
          </p:nvPr>
        </p:nvSpPr>
        <p:spPr>
          <a:xfrm>
            <a:off x="469392" y="1853184"/>
            <a:ext cx="8229600" cy="4700016"/>
          </a:xfrm>
          <a:solidFill>
            <a:schemeClr val="bg1">
              <a:alpha val="35000"/>
            </a:schemeClr>
          </a:solidFill>
        </p:spPr>
        <p:txBody>
          <a:bodyPr>
            <a:normAutofit/>
          </a:bodyPr>
          <a:lstStyle/>
          <a:p>
            <a:pPr>
              <a:lnSpc>
                <a:spcPct val="80000"/>
              </a:lnSpc>
              <a:buFont typeface="Wingdings" pitchFamily="2" charset="2"/>
              <a:buNone/>
            </a:pPr>
            <a:r>
              <a:rPr lang="en-US" sz="1400" b="1" dirty="0"/>
              <a:t>§ 145.215   Capability list.</a:t>
            </a:r>
          </a:p>
          <a:p>
            <a:pPr>
              <a:lnSpc>
                <a:spcPct val="80000"/>
              </a:lnSpc>
              <a:buFont typeface="Wingdings" pitchFamily="2" charset="2"/>
              <a:buNone/>
            </a:pPr>
            <a:endParaRPr lang="en-US" sz="1400" dirty="0"/>
          </a:p>
          <a:p>
            <a:pPr>
              <a:lnSpc>
                <a:spcPct val="80000"/>
              </a:lnSpc>
              <a:buFont typeface="Wingdings" pitchFamily="2" charset="2"/>
              <a:buNone/>
            </a:pPr>
            <a:r>
              <a:rPr lang="en-US" sz="1400" dirty="0"/>
              <a:t>(a) A certificated repair station with a </a:t>
            </a:r>
            <a:r>
              <a:rPr lang="en-US" sz="1400" b="1" dirty="0">
                <a:solidFill>
                  <a:srgbClr val="0000FF"/>
                </a:solidFill>
              </a:rPr>
              <a:t>limited rating</a:t>
            </a:r>
            <a:r>
              <a:rPr lang="en-US" sz="1400" dirty="0"/>
              <a:t> may perform maintenance, preventive maintenance, or alterations on an article if the article is listed on a current capability list acceptable to the FAA or on the repair station's operations specifications.</a:t>
            </a:r>
          </a:p>
          <a:p>
            <a:pPr>
              <a:lnSpc>
                <a:spcPct val="80000"/>
              </a:lnSpc>
              <a:buFont typeface="Wingdings" pitchFamily="2" charset="2"/>
              <a:buNone/>
            </a:pPr>
            <a:r>
              <a:rPr lang="en-US" sz="1400" dirty="0"/>
              <a:t>(b) The capability list must identify each article by make and model or other nomenclature designated by the article's manufacturer and be available in a format acceptable to the FAA.</a:t>
            </a:r>
          </a:p>
          <a:p>
            <a:pPr>
              <a:lnSpc>
                <a:spcPct val="80000"/>
              </a:lnSpc>
              <a:buFont typeface="Wingdings" pitchFamily="2" charset="2"/>
              <a:buNone/>
            </a:pPr>
            <a:r>
              <a:rPr lang="en-US" sz="1400" dirty="0"/>
              <a:t>(c) An article may be listed on the capability list only if the article is within the scope of the ratings of the repair station's certificate, and only after the repair station has performed a </a:t>
            </a:r>
            <a:r>
              <a:rPr lang="en-US" sz="1400" b="1" dirty="0">
                <a:solidFill>
                  <a:srgbClr val="0000FF"/>
                </a:solidFill>
              </a:rPr>
              <a:t>self-evaluation</a:t>
            </a:r>
            <a:r>
              <a:rPr lang="en-US" sz="1400" dirty="0"/>
              <a:t> in accordance with the procedures under §145.209(d)(2). The repair station must perform this self-evaluation to determine that the repair station has all of the housing, facilities, equipment, material, technical data, processes, and trained personnel in place to perform the work on the article as required by part 145. The repair station must retain on file documentation of the evaluation.</a:t>
            </a:r>
          </a:p>
          <a:p>
            <a:pPr>
              <a:lnSpc>
                <a:spcPct val="80000"/>
              </a:lnSpc>
              <a:buFont typeface="Wingdings" pitchFamily="2" charset="2"/>
              <a:buNone/>
            </a:pPr>
            <a:r>
              <a:rPr lang="en-US" sz="1400" dirty="0"/>
              <a:t>(d) Upon listing an additional article on its capability list, the repair station must provide its certificate holding district office with a copy of the revised list in accordance with the procedures required in §145.209(d)(1). </a:t>
            </a:r>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sz="quarter" idx="1"/>
          </p:nvPr>
        </p:nvSpPr>
        <p:spPr>
          <a:xfrm>
            <a:off x="469392" y="1838452"/>
            <a:ext cx="8229600" cy="4714748"/>
          </a:xfrm>
          <a:solidFill>
            <a:schemeClr val="bg1">
              <a:alpha val="35000"/>
            </a:schemeClr>
          </a:solidFill>
        </p:spPr>
        <p:txBody>
          <a:bodyPr>
            <a:normAutofit/>
          </a:bodyPr>
          <a:lstStyle/>
          <a:p>
            <a:pPr>
              <a:lnSpc>
                <a:spcPct val="80000"/>
              </a:lnSpc>
              <a:buFont typeface="Wingdings" pitchFamily="2" charset="2"/>
              <a:buNone/>
            </a:pPr>
            <a:r>
              <a:rPr lang="en-US" sz="1200" b="1" dirty="0"/>
              <a:t>§ 145.217   Contract maintenance.</a:t>
            </a:r>
          </a:p>
          <a:p>
            <a:pPr>
              <a:lnSpc>
                <a:spcPct val="80000"/>
              </a:lnSpc>
              <a:buFont typeface="Wingdings" pitchFamily="2" charset="2"/>
              <a:buNone/>
            </a:pPr>
            <a:r>
              <a:rPr lang="en-US" sz="1200" dirty="0"/>
              <a:t>(a) A certificated repair station may contract a maintenance function pertaining to an article to an outside source provided—</a:t>
            </a:r>
          </a:p>
          <a:p>
            <a:pPr>
              <a:lnSpc>
                <a:spcPct val="80000"/>
              </a:lnSpc>
              <a:buFont typeface="Wingdings" pitchFamily="2" charset="2"/>
              <a:buNone/>
            </a:pPr>
            <a:r>
              <a:rPr lang="en-US" sz="1200" dirty="0"/>
              <a:t>(1) </a:t>
            </a:r>
            <a:r>
              <a:rPr lang="en-US" sz="1200" b="1" dirty="0">
                <a:solidFill>
                  <a:srgbClr val="0000FF"/>
                </a:solidFill>
              </a:rPr>
              <a:t>The FAA approves the maintenance function to be contracted to the outside source</a:t>
            </a:r>
            <a:r>
              <a:rPr lang="en-US" sz="1200" dirty="0"/>
              <a:t>; and</a:t>
            </a:r>
          </a:p>
          <a:p>
            <a:pPr>
              <a:lnSpc>
                <a:spcPct val="80000"/>
              </a:lnSpc>
              <a:buFont typeface="Wingdings" pitchFamily="2" charset="2"/>
              <a:buNone/>
            </a:pPr>
            <a:r>
              <a:rPr lang="en-US" sz="1200" dirty="0"/>
              <a:t>(2) The repair station maintains and makes available to its certificate holding district office, in a format acceptable to the FAA, the following information:</a:t>
            </a:r>
          </a:p>
          <a:p>
            <a:pPr>
              <a:lnSpc>
                <a:spcPct val="80000"/>
              </a:lnSpc>
              <a:buFont typeface="Wingdings" pitchFamily="2" charset="2"/>
              <a:buNone/>
            </a:pPr>
            <a:r>
              <a:rPr lang="en-US" sz="1200" dirty="0"/>
              <a:t>(</a:t>
            </a:r>
            <a:r>
              <a:rPr lang="en-US" sz="1200" dirty="0" err="1"/>
              <a:t>i</a:t>
            </a:r>
            <a:r>
              <a:rPr lang="en-US" sz="1200" dirty="0"/>
              <a:t>) The maintenance functions contracted to each outside facility; and</a:t>
            </a:r>
          </a:p>
          <a:p>
            <a:pPr>
              <a:lnSpc>
                <a:spcPct val="80000"/>
              </a:lnSpc>
              <a:buFont typeface="Wingdings" pitchFamily="2" charset="2"/>
              <a:buNone/>
            </a:pPr>
            <a:r>
              <a:rPr lang="en-US" sz="1200" dirty="0"/>
              <a:t>(ii) The name of each outside facility to whom the repair station contracts maintenance functions and the type of certificate and ratings, if any, held by each facility.</a:t>
            </a:r>
          </a:p>
          <a:p>
            <a:pPr>
              <a:lnSpc>
                <a:spcPct val="80000"/>
              </a:lnSpc>
              <a:buFont typeface="Wingdings" pitchFamily="2" charset="2"/>
              <a:buNone/>
            </a:pPr>
            <a:r>
              <a:rPr lang="en-US" sz="1200" dirty="0"/>
              <a:t>(b) A certificated repair station may contract a maintenance function pertaining to an article to a </a:t>
            </a:r>
            <a:r>
              <a:rPr lang="en-US" sz="1200" dirty="0" err="1"/>
              <a:t>noncertificated</a:t>
            </a:r>
            <a:r>
              <a:rPr lang="en-US" sz="1200" dirty="0"/>
              <a:t> person provided—</a:t>
            </a:r>
          </a:p>
          <a:p>
            <a:pPr>
              <a:lnSpc>
                <a:spcPct val="80000"/>
              </a:lnSpc>
              <a:buFont typeface="Wingdings" pitchFamily="2" charset="2"/>
              <a:buNone/>
            </a:pPr>
            <a:r>
              <a:rPr lang="en-US" sz="1200" dirty="0"/>
              <a:t>(1) The </a:t>
            </a:r>
            <a:r>
              <a:rPr lang="en-US" sz="1200" dirty="0" err="1"/>
              <a:t>noncertificated</a:t>
            </a:r>
            <a:r>
              <a:rPr lang="en-US" sz="1200" dirty="0"/>
              <a:t> person follows a quality control system equivalent to the system followed by the certificated repair station;</a:t>
            </a:r>
          </a:p>
          <a:p>
            <a:pPr>
              <a:lnSpc>
                <a:spcPct val="80000"/>
              </a:lnSpc>
              <a:buFont typeface="Wingdings" pitchFamily="2" charset="2"/>
              <a:buNone/>
            </a:pPr>
            <a:r>
              <a:rPr lang="en-US" sz="1200" dirty="0"/>
              <a:t>(2) The certificated repair station remains directly in charge of the work performed by the </a:t>
            </a:r>
            <a:r>
              <a:rPr lang="en-US" sz="1200" dirty="0" err="1"/>
              <a:t>noncertificated</a:t>
            </a:r>
            <a:r>
              <a:rPr lang="en-US" sz="1200" dirty="0"/>
              <a:t> person; and</a:t>
            </a:r>
          </a:p>
          <a:p>
            <a:pPr>
              <a:lnSpc>
                <a:spcPct val="80000"/>
              </a:lnSpc>
              <a:buFont typeface="Wingdings" pitchFamily="2" charset="2"/>
              <a:buNone/>
            </a:pPr>
            <a:r>
              <a:rPr lang="en-US" sz="1200" dirty="0"/>
              <a:t>(3) The certificated repair station verifies, by test and/or inspection, that the work has been performed satisfactorily by the </a:t>
            </a:r>
            <a:r>
              <a:rPr lang="en-US" sz="1200" dirty="0" err="1"/>
              <a:t>noncertificated</a:t>
            </a:r>
            <a:r>
              <a:rPr lang="en-US" sz="1200" dirty="0"/>
              <a:t> person and that the article is airworthy before approving it for return to service.</a:t>
            </a:r>
          </a:p>
          <a:p>
            <a:pPr>
              <a:lnSpc>
                <a:spcPct val="80000"/>
              </a:lnSpc>
              <a:buFont typeface="Wingdings" pitchFamily="2" charset="2"/>
              <a:buNone/>
            </a:pPr>
            <a:r>
              <a:rPr lang="en-US" sz="1200" dirty="0"/>
              <a:t>(c) A certificated repair station may not provide only approval for return to service of a complete type-certificated product following contract maintenance, preventive maintenance, or alterations. </a:t>
            </a:r>
            <a:endParaRPr lang="en-US" sz="1200" dirty="0" smtClean="0"/>
          </a:p>
          <a:p>
            <a:pPr>
              <a:lnSpc>
                <a:spcPct val="80000"/>
              </a:lnSpc>
              <a:buFont typeface="Wingdings" pitchFamily="2" charset="2"/>
              <a:buNone/>
            </a:pPr>
            <a:endParaRPr lang="en-US" sz="1200" b="1" dirty="0"/>
          </a:p>
          <a:p>
            <a:pPr>
              <a:lnSpc>
                <a:spcPct val="80000"/>
              </a:lnSpc>
              <a:buFont typeface="Wingdings" pitchFamily="2" charset="2"/>
              <a:buNone/>
            </a:pPr>
            <a:r>
              <a:rPr lang="en-US" sz="1200" b="1" dirty="0"/>
              <a:t>§ 145.219   Recordkeeping.</a:t>
            </a:r>
          </a:p>
          <a:p>
            <a:pPr>
              <a:lnSpc>
                <a:spcPct val="80000"/>
              </a:lnSpc>
              <a:buFont typeface="Wingdings" pitchFamily="2" charset="2"/>
              <a:buNone/>
            </a:pPr>
            <a:r>
              <a:rPr lang="en-US" sz="1200" dirty="0"/>
              <a:t>(a) A certificated repair station must retain records in English that demonstrate compliance with the requirements of part 43. The records must be retained in a format acceptable to the FAA.</a:t>
            </a:r>
          </a:p>
          <a:p>
            <a:pPr>
              <a:lnSpc>
                <a:spcPct val="80000"/>
              </a:lnSpc>
              <a:buFont typeface="Wingdings" pitchFamily="2" charset="2"/>
              <a:buNone/>
            </a:pPr>
            <a:r>
              <a:rPr lang="en-US" sz="1200" dirty="0"/>
              <a:t>(b) A certificated repair station must provide a copy of the maintenance release to the owner or operator of the article on which the maintenance, preventive maintenance, or alteration was performed.</a:t>
            </a:r>
          </a:p>
          <a:p>
            <a:pPr>
              <a:lnSpc>
                <a:spcPct val="80000"/>
              </a:lnSpc>
              <a:buFont typeface="Wingdings" pitchFamily="2" charset="2"/>
              <a:buNone/>
            </a:pPr>
            <a:r>
              <a:rPr lang="en-US" sz="1200" dirty="0"/>
              <a:t>(c) A certificated repair station must retain the records required by this section for </a:t>
            </a:r>
            <a:r>
              <a:rPr lang="en-US" sz="1200" b="1" dirty="0">
                <a:solidFill>
                  <a:srgbClr val="0000FF"/>
                </a:solidFill>
              </a:rPr>
              <a:t>at least 2 years</a:t>
            </a:r>
            <a:r>
              <a:rPr lang="en-US" sz="1200" dirty="0"/>
              <a:t> from the date the article was approved for return to service.</a:t>
            </a:r>
          </a:p>
          <a:p>
            <a:pPr>
              <a:lnSpc>
                <a:spcPct val="80000"/>
              </a:lnSpc>
              <a:buFont typeface="Wingdings" pitchFamily="2" charset="2"/>
              <a:buNone/>
            </a:pPr>
            <a:r>
              <a:rPr lang="en-US" sz="1200" dirty="0"/>
              <a:t>(d) A certificated repair station must make all required records available for inspection by the FAA and the National Transportation Safety Board. </a:t>
            </a:r>
          </a:p>
        </p:txBody>
      </p:sp>
      <p:sp>
        <p:nvSpPr>
          <p:cNvPr id="21513" name="Text Box 9"/>
          <p:cNvSpPr txBox="1">
            <a:spLocks noChangeArrowheads="1"/>
          </p:cNvSpPr>
          <p:nvPr/>
        </p:nvSpPr>
        <p:spPr bwMode="auto">
          <a:xfrm>
            <a:off x="3962400" y="5543550"/>
            <a:ext cx="1849438" cy="274638"/>
          </a:xfrm>
          <a:prstGeom prst="rect">
            <a:avLst/>
          </a:prstGeom>
          <a:noFill/>
          <a:ln w="9525" algn="ctr">
            <a:noFill/>
            <a:miter lim="800000"/>
            <a:headEnd/>
            <a:tailEnd/>
          </a:ln>
          <a:effectLst/>
        </p:spPr>
        <p:txBody>
          <a:bodyPr>
            <a:spAutoFit/>
          </a:bodyPr>
          <a:lstStyle/>
          <a:p>
            <a:pPr algn="ctr" eaLnBrk="1" hangingPunct="1"/>
            <a:endParaRPr lang="en-US">
              <a:latin typeface="Arial" pitchFamily="34" charset="0"/>
            </a:endParaRPr>
          </a:p>
        </p:txBody>
      </p:sp>
      <p:sp>
        <p:nvSpPr>
          <p:cNvPr id="21514" name="WordArt 10"/>
          <p:cNvSpPr>
            <a:spLocks noChangeArrowheads="1" noChangeShapeType="1" noTextEdit="1"/>
          </p:cNvSpPr>
          <p:nvPr/>
        </p:nvSpPr>
        <p:spPr bwMode="auto">
          <a:xfrm>
            <a:off x="2438400" y="990600"/>
            <a:ext cx="8686800" cy="5651500"/>
          </a:xfrm>
          <a:prstGeom prst="rect">
            <a:avLst/>
          </a:prstGeom>
        </p:spPr>
        <p:txBody>
          <a:bodyPr wrap="none" fromWordArt="1">
            <a:prstTxWarp prst="textPlain">
              <a:avLst>
                <a:gd name="adj" fmla="val 50000"/>
              </a:avLst>
            </a:prstTxWarp>
          </a:bodyPr>
          <a:lstStyle/>
          <a:p>
            <a:pPr algn="ctr"/>
            <a:endParaRPr lang="en-US" sz="14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
        <p:nvSpPr>
          <p:cNvPr id="9"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sz="quarter" idx="1"/>
          </p:nvPr>
        </p:nvSpPr>
        <p:spPr>
          <a:xfrm>
            <a:off x="469392" y="1853184"/>
            <a:ext cx="8229600" cy="4700016"/>
          </a:xfrm>
          <a:solidFill>
            <a:schemeClr val="bg1">
              <a:alpha val="35000"/>
            </a:schemeClr>
          </a:solidFill>
        </p:spPr>
        <p:txBody>
          <a:bodyPr>
            <a:normAutofit/>
          </a:bodyPr>
          <a:lstStyle/>
          <a:p>
            <a:pPr>
              <a:lnSpc>
                <a:spcPct val="80000"/>
              </a:lnSpc>
              <a:buFont typeface="Wingdings" pitchFamily="2" charset="2"/>
              <a:buNone/>
            </a:pPr>
            <a:r>
              <a:rPr lang="en-US" sz="1200" b="1" dirty="0"/>
              <a:t>§ 145.221   Reports of failures, malfunctions, or defects.</a:t>
            </a:r>
          </a:p>
          <a:p>
            <a:pPr>
              <a:lnSpc>
                <a:spcPct val="80000"/>
              </a:lnSpc>
              <a:buFont typeface="Wingdings" pitchFamily="2" charset="2"/>
              <a:buNone/>
            </a:pPr>
            <a:endParaRPr lang="en-US" sz="1200" dirty="0"/>
          </a:p>
          <a:p>
            <a:pPr>
              <a:lnSpc>
                <a:spcPct val="80000"/>
              </a:lnSpc>
              <a:buFont typeface="Wingdings" pitchFamily="2" charset="2"/>
              <a:buNone/>
            </a:pPr>
            <a:r>
              <a:rPr lang="en-US" sz="1200" dirty="0"/>
              <a:t>(a) A certificated repair station must report to the FAA </a:t>
            </a:r>
            <a:r>
              <a:rPr lang="en-US" sz="1200" b="1" dirty="0">
                <a:solidFill>
                  <a:srgbClr val="0000FF"/>
                </a:solidFill>
              </a:rPr>
              <a:t>within 96 hours</a:t>
            </a:r>
            <a:r>
              <a:rPr lang="en-US" sz="1200" dirty="0"/>
              <a:t> after it discovers any serious failure, malfunction, or defect of an article. The report must be in a format acceptable to the FAA. </a:t>
            </a:r>
          </a:p>
          <a:p>
            <a:pPr>
              <a:lnSpc>
                <a:spcPct val="80000"/>
              </a:lnSpc>
              <a:buFont typeface="Wingdings" pitchFamily="2" charset="2"/>
              <a:buNone/>
            </a:pPr>
            <a:r>
              <a:rPr lang="en-US" sz="1200" dirty="0"/>
              <a:t>(b) The report required under paragraph (a) of this section must include as much of the following information as is available:</a:t>
            </a:r>
          </a:p>
          <a:p>
            <a:pPr>
              <a:lnSpc>
                <a:spcPct val="80000"/>
              </a:lnSpc>
              <a:buFont typeface="Wingdings" pitchFamily="2" charset="2"/>
              <a:buNone/>
            </a:pPr>
            <a:r>
              <a:rPr lang="en-US" sz="1200" dirty="0"/>
              <a:t>(1) Aircraft registration number;</a:t>
            </a:r>
          </a:p>
          <a:p>
            <a:pPr>
              <a:lnSpc>
                <a:spcPct val="80000"/>
              </a:lnSpc>
              <a:buFont typeface="Wingdings" pitchFamily="2" charset="2"/>
              <a:buNone/>
            </a:pPr>
            <a:r>
              <a:rPr lang="en-US" sz="1200" dirty="0"/>
              <a:t>(2) Type, make, and model of the article;</a:t>
            </a:r>
          </a:p>
          <a:p>
            <a:pPr>
              <a:lnSpc>
                <a:spcPct val="80000"/>
              </a:lnSpc>
              <a:buFont typeface="Wingdings" pitchFamily="2" charset="2"/>
              <a:buNone/>
            </a:pPr>
            <a:r>
              <a:rPr lang="en-US" sz="1200" dirty="0"/>
              <a:t>(3) Date of the discovery of the failure, malfunction, or defect;</a:t>
            </a:r>
          </a:p>
          <a:p>
            <a:pPr>
              <a:lnSpc>
                <a:spcPct val="80000"/>
              </a:lnSpc>
              <a:buFont typeface="Wingdings" pitchFamily="2" charset="2"/>
              <a:buNone/>
            </a:pPr>
            <a:r>
              <a:rPr lang="en-US" sz="1200" dirty="0"/>
              <a:t>(4) Nature of the failure, malfunction, or defect;</a:t>
            </a:r>
          </a:p>
          <a:p>
            <a:pPr>
              <a:lnSpc>
                <a:spcPct val="80000"/>
              </a:lnSpc>
              <a:buFont typeface="Wingdings" pitchFamily="2" charset="2"/>
              <a:buNone/>
            </a:pPr>
            <a:r>
              <a:rPr lang="en-US" sz="1200" dirty="0"/>
              <a:t>(5) Time since last overhaul, if applicable;</a:t>
            </a:r>
          </a:p>
          <a:p>
            <a:pPr>
              <a:lnSpc>
                <a:spcPct val="80000"/>
              </a:lnSpc>
              <a:buFont typeface="Wingdings" pitchFamily="2" charset="2"/>
              <a:buNone/>
            </a:pPr>
            <a:r>
              <a:rPr lang="en-US" sz="1200" dirty="0"/>
              <a:t>(6) Apparent cause of the failure, malfunction, or defect; and</a:t>
            </a:r>
          </a:p>
          <a:p>
            <a:pPr>
              <a:lnSpc>
                <a:spcPct val="80000"/>
              </a:lnSpc>
              <a:buFont typeface="Wingdings" pitchFamily="2" charset="2"/>
              <a:buNone/>
            </a:pPr>
            <a:r>
              <a:rPr lang="en-US" sz="1200" dirty="0"/>
              <a:t>(7) Other pertinent information that is necessary for more complete identification, determination of seriousness, or corrective action. </a:t>
            </a:r>
          </a:p>
          <a:p>
            <a:pPr>
              <a:lnSpc>
                <a:spcPct val="80000"/>
              </a:lnSpc>
              <a:buFont typeface="Wingdings" pitchFamily="2" charset="2"/>
              <a:buNone/>
            </a:pPr>
            <a:r>
              <a:rPr lang="en-US" sz="1200" dirty="0"/>
              <a:t>(c) The holder of a repair station certificate that is also the holder of a part 121, 125, or 135 certificate; type certificate (including a supplemental type certificate); parts manufacturer approval; or technical standard order authorization, or that is the licensee of a type certificate holder, does not need to report a failure, malfunction, or defect under this section if the failure, malfunction, or defect has been reported under parts 21, 121, 125, or 135 of this chapter. </a:t>
            </a:r>
          </a:p>
          <a:p>
            <a:pPr>
              <a:lnSpc>
                <a:spcPct val="80000"/>
              </a:lnSpc>
              <a:buFont typeface="Wingdings" pitchFamily="2" charset="2"/>
              <a:buNone/>
            </a:pPr>
            <a:r>
              <a:rPr lang="en-US" sz="1200" dirty="0"/>
              <a:t>(d) A certificated repair station may submit a service difficulty report (operational or structural) for the following:</a:t>
            </a:r>
          </a:p>
          <a:p>
            <a:pPr>
              <a:lnSpc>
                <a:spcPct val="80000"/>
              </a:lnSpc>
              <a:buFont typeface="Wingdings" pitchFamily="2" charset="2"/>
              <a:buNone/>
            </a:pPr>
            <a:r>
              <a:rPr lang="en-US" sz="1200" dirty="0"/>
              <a:t>(1) A part 121 certificate holder, provided the report meets the requirements of part 121 of this chapter, as appropriate.</a:t>
            </a:r>
          </a:p>
          <a:p>
            <a:pPr>
              <a:lnSpc>
                <a:spcPct val="80000"/>
              </a:lnSpc>
              <a:buFont typeface="Wingdings" pitchFamily="2" charset="2"/>
              <a:buNone/>
            </a:pPr>
            <a:r>
              <a:rPr lang="en-US" sz="1200" dirty="0"/>
              <a:t>(2) A part 125 certificate holder, provided the report meets the requirements of part 125 of this chapter, as appropriate.</a:t>
            </a:r>
          </a:p>
          <a:p>
            <a:pPr>
              <a:lnSpc>
                <a:spcPct val="80000"/>
              </a:lnSpc>
              <a:buFont typeface="Wingdings" pitchFamily="2" charset="2"/>
              <a:buNone/>
            </a:pPr>
            <a:r>
              <a:rPr lang="en-US" sz="1200" dirty="0"/>
              <a:t>(3) A part 135 certificate holder, provided the report meets the requirements of part 135 of the chapter, as appropriate. </a:t>
            </a:r>
          </a:p>
          <a:p>
            <a:pPr>
              <a:lnSpc>
                <a:spcPct val="80000"/>
              </a:lnSpc>
              <a:buFont typeface="Wingdings" pitchFamily="2" charset="2"/>
              <a:buNone/>
            </a:pPr>
            <a:r>
              <a:rPr lang="en-US" sz="1200" dirty="0"/>
              <a:t>(e) A certificated repair station authorized to report a failure, malfunction, or defect under paragraph (d) of this section must not report the same failure, malfunction, or defect under paragraph (a) of this section. A copy of the report submitted under paragraph (d) of this section must be forwarded to the certificate holder. </a:t>
            </a:r>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sz="quarter" idx="1"/>
          </p:nvPr>
        </p:nvSpPr>
        <p:spPr>
          <a:xfrm>
            <a:off x="545592" y="1853184"/>
            <a:ext cx="8077200" cy="4700016"/>
          </a:xfrm>
          <a:solidFill>
            <a:schemeClr val="bg1">
              <a:alpha val="35000"/>
            </a:schemeClr>
          </a:solidFill>
        </p:spPr>
        <p:txBody>
          <a:bodyPr/>
          <a:lstStyle/>
          <a:p>
            <a:pPr>
              <a:lnSpc>
                <a:spcPct val="80000"/>
              </a:lnSpc>
              <a:buFont typeface="Wingdings" pitchFamily="2" charset="2"/>
              <a:buNone/>
            </a:pPr>
            <a:r>
              <a:rPr lang="en-US" sz="1400" b="1" dirty="0"/>
              <a:t>§ 145.223   FAA inspections.</a:t>
            </a:r>
          </a:p>
          <a:p>
            <a:pPr>
              <a:lnSpc>
                <a:spcPct val="80000"/>
              </a:lnSpc>
              <a:buFont typeface="Wingdings" pitchFamily="2" charset="2"/>
              <a:buNone/>
            </a:pPr>
            <a:endParaRPr lang="en-US" sz="1400" dirty="0"/>
          </a:p>
          <a:p>
            <a:pPr>
              <a:lnSpc>
                <a:spcPct val="80000"/>
              </a:lnSpc>
              <a:buFont typeface="Wingdings" pitchFamily="2" charset="2"/>
              <a:buNone/>
            </a:pPr>
            <a:r>
              <a:rPr lang="en-US" sz="1400" dirty="0"/>
              <a:t>(a) A certificated repair station must allow the FAA to inspect that repair station at any time to determine compliance with this chapter.</a:t>
            </a:r>
          </a:p>
          <a:p>
            <a:pPr>
              <a:lnSpc>
                <a:spcPct val="80000"/>
              </a:lnSpc>
              <a:buFont typeface="Wingdings" pitchFamily="2" charset="2"/>
              <a:buNone/>
            </a:pPr>
            <a:r>
              <a:rPr lang="en-US" sz="1400" dirty="0"/>
              <a:t>(b) </a:t>
            </a:r>
            <a:r>
              <a:rPr lang="en-US" sz="1400" b="1" dirty="0">
                <a:solidFill>
                  <a:srgbClr val="0000FF"/>
                </a:solidFill>
              </a:rPr>
              <a:t>A certificated repair station may not contract for the performance of a maintenance function on an article with a </a:t>
            </a:r>
            <a:r>
              <a:rPr lang="en-US" sz="1400" b="1" dirty="0" err="1">
                <a:solidFill>
                  <a:srgbClr val="0000FF"/>
                </a:solidFill>
              </a:rPr>
              <a:t>noncertificated</a:t>
            </a:r>
            <a:r>
              <a:rPr lang="en-US" sz="1400" b="1" dirty="0">
                <a:solidFill>
                  <a:srgbClr val="0000FF"/>
                </a:solidFill>
              </a:rPr>
              <a:t> person unless it provides in its contract with the </a:t>
            </a:r>
            <a:r>
              <a:rPr lang="en-US" sz="1400" b="1" dirty="0" err="1">
                <a:solidFill>
                  <a:srgbClr val="0000FF"/>
                </a:solidFill>
              </a:rPr>
              <a:t>noncertificated</a:t>
            </a:r>
            <a:r>
              <a:rPr lang="en-US" sz="1400" b="1" dirty="0">
                <a:solidFill>
                  <a:srgbClr val="0000FF"/>
                </a:solidFill>
              </a:rPr>
              <a:t> person that the FAA may make an inspection and observe the performance of the </a:t>
            </a:r>
            <a:r>
              <a:rPr lang="en-US" sz="1400" b="1" dirty="0" err="1">
                <a:solidFill>
                  <a:srgbClr val="0000FF"/>
                </a:solidFill>
              </a:rPr>
              <a:t>noncertificated</a:t>
            </a:r>
            <a:r>
              <a:rPr lang="en-US" sz="1400" b="1" dirty="0">
                <a:solidFill>
                  <a:srgbClr val="0000FF"/>
                </a:solidFill>
              </a:rPr>
              <a:t> person's work on the article.</a:t>
            </a:r>
          </a:p>
          <a:p>
            <a:pPr>
              <a:lnSpc>
                <a:spcPct val="80000"/>
              </a:lnSpc>
              <a:buFont typeface="Wingdings" pitchFamily="2" charset="2"/>
              <a:buNone/>
            </a:pPr>
            <a:r>
              <a:rPr lang="en-US" sz="1400" dirty="0"/>
              <a:t>(c) A certificated repair station may not return to service any article on which a maintenance function was performed by a </a:t>
            </a:r>
            <a:r>
              <a:rPr lang="en-US" sz="1400" dirty="0" err="1"/>
              <a:t>noncertificated</a:t>
            </a:r>
            <a:r>
              <a:rPr lang="en-US" sz="1400" dirty="0"/>
              <a:t> person if the </a:t>
            </a:r>
            <a:r>
              <a:rPr lang="en-US" sz="1400" dirty="0" err="1"/>
              <a:t>noncertificated</a:t>
            </a:r>
            <a:r>
              <a:rPr lang="en-US" sz="1400" dirty="0"/>
              <a:t> person does not permit the FAA to make the inspection described in paragraph (b) of this section. </a:t>
            </a:r>
          </a:p>
          <a:p>
            <a:pPr>
              <a:lnSpc>
                <a:spcPct val="80000"/>
              </a:lnSpc>
              <a:buFont typeface="Wingdings" pitchFamily="2" charset="2"/>
              <a:buNone/>
            </a:pPr>
            <a:endParaRPr lang="en-US" sz="1400" dirty="0"/>
          </a:p>
          <a:p>
            <a:pPr>
              <a:lnSpc>
                <a:spcPct val="80000"/>
              </a:lnSpc>
              <a:buFont typeface="Wingdings" pitchFamily="2" charset="2"/>
              <a:buNone/>
            </a:pPr>
            <a:endParaRPr lang="en-US" sz="1400" dirty="0"/>
          </a:p>
        </p:txBody>
      </p:sp>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sz="quarter" idx="1"/>
          </p:nvPr>
        </p:nvSpPr>
        <p:spPr>
          <a:xfrm>
            <a:off x="457200" y="2133600"/>
            <a:ext cx="8077200" cy="3124200"/>
          </a:xfrm>
        </p:spPr>
        <p:txBody>
          <a:bodyPr/>
          <a:lstStyle/>
          <a:p>
            <a:pPr algn="ctr">
              <a:lnSpc>
                <a:spcPct val="80000"/>
              </a:lnSpc>
              <a:buFont typeface="Wingdings" pitchFamily="2" charset="2"/>
              <a:buNone/>
            </a:pPr>
            <a:r>
              <a:rPr lang="en-US" sz="3600" dirty="0"/>
              <a:t>The </a:t>
            </a:r>
            <a:r>
              <a:rPr lang="en-US" sz="3600" dirty="0" smtClean="0"/>
              <a:t>MHI </a:t>
            </a:r>
            <a:r>
              <a:rPr lang="en-US" sz="3600" dirty="0" smtClean="0"/>
              <a:t>Repair Station </a:t>
            </a:r>
            <a:r>
              <a:rPr lang="en-US" sz="3600" dirty="0"/>
              <a:t>Manual is revised as needed and made accessible to all </a:t>
            </a:r>
            <a:r>
              <a:rPr lang="en-US" sz="3600" dirty="0" smtClean="0"/>
              <a:t>personnel.</a:t>
            </a:r>
            <a:endParaRPr lang="en-US" sz="3600" dirty="0"/>
          </a:p>
          <a:p>
            <a:pPr>
              <a:lnSpc>
                <a:spcPct val="80000"/>
              </a:lnSpc>
              <a:buFont typeface="Wingdings" pitchFamily="2" charset="2"/>
              <a:buNone/>
            </a:pPr>
            <a:endParaRPr lang="en-US" sz="3600" dirty="0"/>
          </a:p>
          <a:p>
            <a:pPr>
              <a:lnSpc>
                <a:spcPct val="80000"/>
              </a:lnSpc>
              <a:buFont typeface="Wingdings" pitchFamily="2" charset="2"/>
              <a:buNone/>
            </a:pPr>
            <a:endParaRPr lang="en-US" sz="1400" dirty="0"/>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152775" y="2209800"/>
            <a:ext cx="2838450" cy="1600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90775" y="1524000"/>
            <a:ext cx="4362450" cy="609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90675" y="3952875"/>
            <a:ext cx="5962650" cy="5429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2" name="Picture 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52575" y="4752975"/>
            <a:ext cx="6038850" cy="13430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sz="quarter" idx="1"/>
          </p:nvPr>
        </p:nvSpPr>
        <p:spPr>
          <a:xfrm>
            <a:off x="457200" y="1865376"/>
            <a:ext cx="8229600" cy="4687824"/>
          </a:xfrm>
          <a:solidFill>
            <a:schemeClr val="bg1">
              <a:alpha val="35000"/>
            </a:schemeClr>
          </a:solidFill>
        </p:spPr>
        <p:txBody>
          <a:bodyPr/>
          <a:lstStyle/>
          <a:p>
            <a:pPr>
              <a:lnSpc>
                <a:spcPct val="90000"/>
              </a:lnSpc>
              <a:buFont typeface="Wingdings" pitchFamily="2" charset="2"/>
              <a:buNone/>
            </a:pPr>
            <a:r>
              <a:rPr lang="en-US" sz="2800" b="1" dirty="0" smtClean="0"/>
              <a:t>From CFR Part 145 Come the Repair Station Applicable </a:t>
            </a:r>
            <a:r>
              <a:rPr lang="en-US" sz="2800" b="1" dirty="0"/>
              <a:t>Manuals and Procedures</a:t>
            </a:r>
            <a:r>
              <a:rPr lang="en-US" sz="2800" dirty="0"/>
              <a:t>:</a:t>
            </a:r>
          </a:p>
          <a:p>
            <a:pPr>
              <a:lnSpc>
                <a:spcPct val="90000"/>
              </a:lnSpc>
              <a:buFont typeface="Wingdings" pitchFamily="2" charset="2"/>
              <a:buNone/>
            </a:pPr>
            <a:endParaRPr lang="en-US" sz="2800" dirty="0"/>
          </a:p>
          <a:p>
            <a:pPr>
              <a:lnSpc>
                <a:spcPct val="90000"/>
              </a:lnSpc>
            </a:pPr>
            <a:r>
              <a:rPr lang="en-US" sz="2800" dirty="0"/>
              <a:t>Repair Station Manual</a:t>
            </a:r>
          </a:p>
          <a:p>
            <a:pPr>
              <a:lnSpc>
                <a:spcPct val="90000"/>
              </a:lnSpc>
            </a:pPr>
            <a:r>
              <a:rPr lang="en-US" sz="2800" dirty="0"/>
              <a:t>Quality Control Manual</a:t>
            </a:r>
          </a:p>
          <a:p>
            <a:pPr>
              <a:lnSpc>
                <a:spcPct val="90000"/>
              </a:lnSpc>
            </a:pPr>
            <a:r>
              <a:rPr lang="en-US" sz="2800" dirty="0" smtClean="0"/>
              <a:t>Training </a:t>
            </a:r>
            <a:r>
              <a:rPr lang="en-US" sz="2800" dirty="0"/>
              <a:t>Manual</a:t>
            </a:r>
          </a:p>
          <a:p>
            <a:pPr>
              <a:lnSpc>
                <a:spcPct val="90000"/>
              </a:lnSpc>
              <a:buFont typeface="Wingdings" pitchFamily="2" charset="2"/>
              <a:buNone/>
            </a:pPr>
            <a:endParaRPr lang="en-US" sz="2800" u="sng" dirty="0"/>
          </a:p>
        </p:txBody>
      </p:sp>
      <p:pic>
        <p:nvPicPr>
          <p:cNvPr id="28679" name="Picture 7" descr="MCBS00263_0000[1]"/>
          <p:cNvPicPr>
            <a:picLocks noChangeAspect="1" noChangeArrowheads="1"/>
          </p:cNvPicPr>
          <p:nvPr/>
        </p:nvPicPr>
        <p:blipFill>
          <a:blip r:embed="rId2" cstate="print"/>
          <a:srcRect/>
          <a:stretch>
            <a:fillRect/>
          </a:stretch>
        </p:blipFill>
        <p:spPr bwMode="auto">
          <a:xfrm>
            <a:off x="6096000" y="4724400"/>
            <a:ext cx="1871663" cy="1228725"/>
          </a:xfrm>
          <a:prstGeom prst="rect">
            <a:avLst/>
          </a:prstGeom>
          <a:noFill/>
        </p:spPr>
      </p:pic>
      <p:sp>
        <p:nvSpPr>
          <p:cNvPr id="9"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CFR Part 145 Review</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sz="quarter" idx="1"/>
          </p:nvPr>
        </p:nvSpPr>
        <p:spPr>
          <a:xfrm>
            <a:off x="483108" y="1866900"/>
            <a:ext cx="8178800" cy="4686300"/>
          </a:xfrm>
          <a:solidFill>
            <a:schemeClr val="bg1">
              <a:alpha val="35000"/>
            </a:schemeClr>
          </a:solidFill>
        </p:spPr>
        <p:txBody>
          <a:bodyPr>
            <a:normAutofit lnSpcReduction="10000"/>
          </a:bodyPr>
          <a:lstStyle/>
          <a:p>
            <a:pPr>
              <a:lnSpc>
                <a:spcPct val="80000"/>
              </a:lnSpc>
              <a:buFont typeface="Wingdings" pitchFamily="2" charset="2"/>
              <a:buNone/>
            </a:pPr>
            <a:r>
              <a:rPr lang="en-US" sz="1200" b="1" dirty="0"/>
              <a:t>§ 145.1   Applicability.</a:t>
            </a:r>
          </a:p>
          <a:p>
            <a:pPr algn="just">
              <a:lnSpc>
                <a:spcPct val="80000"/>
              </a:lnSpc>
              <a:buFont typeface="Wingdings" pitchFamily="2" charset="2"/>
              <a:buNone/>
            </a:pPr>
            <a:r>
              <a:rPr lang="en-US" sz="1200" dirty="0" smtClean="0"/>
              <a:t>		This </a:t>
            </a:r>
            <a:r>
              <a:rPr lang="en-US" sz="1200" dirty="0"/>
              <a:t>part describes how to obtain a repair station certificate. This part also contains the rules a certificated repair station must follow related to its performance of maintenance, preventive maintenance, or alterations of an aircraft, airframe, aircraft engine, propeller, appliance, or component part to which part 43 applies. It also applies to any person who holds, or is required to hold, a repair station certificate issued under this part</a:t>
            </a:r>
            <a:r>
              <a:rPr lang="en-US" sz="1200" dirty="0" smtClean="0"/>
              <a:t>.</a:t>
            </a:r>
          </a:p>
          <a:p>
            <a:pPr>
              <a:lnSpc>
                <a:spcPct val="80000"/>
              </a:lnSpc>
              <a:buFont typeface="Wingdings" pitchFamily="2" charset="2"/>
              <a:buNone/>
            </a:pPr>
            <a:endParaRPr lang="en-US" sz="1200" b="1" dirty="0"/>
          </a:p>
          <a:p>
            <a:pPr>
              <a:lnSpc>
                <a:spcPct val="80000"/>
              </a:lnSpc>
              <a:buFont typeface="Wingdings" pitchFamily="2" charset="2"/>
              <a:buNone/>
            </a:pPr>
            <a:r>
              <a:rPr lang="en-US" sz="1200" b="1" dirty="0"/>
              <a:t>§ 145.3   Definition of terms.</a:t>
            </a:r>
          </a:p>
          <a:p>
            <a:pPr marL="0" indent="0" algn="just">
              <a:buNone/>
            </a:pPr>
            <a:r>
              <a:rPr lang="en-US" sz="1200" dirty="0" smtClean="0"/>
              <a:t>For </a:t>
            </a:r>
            <a:r>
              <a:rPr lang="en-US" sz="1200" dirty="0"/>
              <a:t>the purposes of this part, the following definitions apply:</a:t>
            </a:r>
          </a:p>
          <a:p>
            <a:pPr marL="0" indent="0" algn="just">
              <a:buNone/>
            </a:pPr>
            <a:r>
              <a:rPr lang="en-US" sz="1200" dirty="0" smtClean="0"/>
              <a:t>(</a:t>
            </a:r>
            <a:r>
              <a:rPr lang="en-US" sz="1200" dirty="0"/>
              <a:t>a) </a:t>
            </a:r>
            <a:r>
              <a:rPr lang="en-US" sz="1200" b="1" i="1" dirty="0">
                <a:solidFill>
                  <a:srgbClr val="0000FF"/>
                </a:solidFill>
              </a:rPr>
              <a:t>Accountable manager</a:t>
            </a:r>
            <a:r>
              <a:rPr lang="en-US" sz="1200" b="1" dirty="0">
                <a:solidFill>
                  <a:srgbClr val="0000FF"/>
                </a:solidFill>
              </a:rPr>
              <a:t> </a:t>
            </a:r>
            <a:r>
              <a:rPr lang="en-US" sz="1200" dirty="0"/>
              <a:t>means the person designated by the certificated repair station who is responsible for and has the authority over all repair station operations that are conducted under part 145, including ensuring that repair station personnel follow the regulations and serving as the primary contact with the FAA.</a:t>
            </a:r>
          </a:p>
          <a:p>
            <a:pPr marL="0" indent="0" algn="just">
              <a:buNone/>
            </a:pPr>
            <a:r>
              <a:rPr lang="en-US" sz="1200" dirty="0"/>
              <a:t>(b) </a:t>
            </a:r>
            <a:r>
              <a:rPr lang="en-US" sz="1200" b="1" i="1" dirty="0">
                <a:solidFill>
                  <a:srgbClr val="0000FF"/>
                </a:solidFill>
              </a:rPr>
              <a:t>Article</a:t>
            </a:r>
            <a:r>
              <a:rPr lang="en-US" sz="1200" dirty="0"/>
              <a:t> means an aircraft, airframe, aircraft engine, propeller, appliance, or component part.</a:t>
            </a:r>
          </a:p>
          <a:p>
            <a:pPr marL="0" indent="0" algn="just">
              <a:buNone/>
            </a:pPr>
            <a:r>
              <a:rPr lang="en-US" sz="1200" dirty="0"/>
              <a:t>(c) </a:t>
            </a:r>
            <a:r>
              <a:rPr lang="en-US" sz="1200" b="1" i="1" dirty="0">
                <a:solidFill>
                  <a:srgbClr val="0000FF"/>
                </a:solidFill>
              </a:rPr>
              <a:t>Directly in charge</a:t>
            </a:r>
            <a:r>
              <a:rPr lang="en-US" sz="1200" dirty="0"/>
              <a:t> means having the responsibility for the work of a certificated repair station that performs maintenance, preventive maintenance, alterations, or other functions affecting aircraft airworthiness. A person directly in charge does not need to physically observe and direct each worker constantly but must be available for consultation on matters requiring instruction or decision from higher authority.</a:t>
            </a:r>
          </a:p>
          <a:p>
            <a:pPr marL="0" indent="0" algn="just">
              <a:buNone/>
            </a:pPr>
            <a:r>
              <a:rPr lang="en-US" sz="1200" dirty="0"/>
              <a:t>(d) </a:t>
            </a:r>
            <a:r>
              <a:rPr lang="en-US" sz="1200" b="1" i="1" dirty="0">
                <a:solidFill>
                  <a:srgbClr val="0000FF"/>
                </a:solidFill>
              </a:rPr>
              <a:t>Line maintenance means</a:t>
            </a:r>
            <a:r>
              <a:rPr lang="en-US" sz="1200" dirty="0"/>
              <a:t> —</a:t>
            </a:r>
          </a:p>
          <a:p>
            <a:pPr marL="274320" lvl="1" indent="0" algn="just">
              <a:buNone/>
            </a:pPr>
            <a:r>
              <a:rPr lang="en-US" sz="1200" dirty="0"/>
              <a:t>(1) Any unscheduled maintenance resulting from unforeseen events; or</a:t>
            </a:r>
          </a:p>
          <a:p>
            <a:pPr marL="274320" lvl="1" indent="0" algn="just">
              <a:buNone/>
            </a:pPr>
            <a:r>
              <a:rPr lang="en-US" sz="1200" dirty="0"/>
              <a:t>(2) Scheduled checks that contain servicing and/or inspections that do not require specialized training, equipment, or facilities.</a:t>
            </a:r>
          </a:p>
          <a:p>
            <a:pPr>
              <a:lnSpc>
                <a:spcPct val="80000"/>
              </a:lnSpc>
              <a:buFont typeface="Wingdings" pitchFamily="2" charset="2"/>
              <a:buNone/>
            </a:pPr>
            <a:endParaRPr lang="en-US" sz="1200" b="1" dirty="0"/>
          </a:p>
          <a:p>
            <a:pPr>
              <a:lnSpc>
                <a:spcPct val="80000"/>
              </a:lnSpc>
              <a:buFont typeface="Wingdings" pitchFamily="2" charset="2"/>
              <a:buNone/>
            </a:pPr>
            <a:r>
              <a:rPr lang="en-US" sz="1200" b="1" dirty="0"/>
              <a:t>§ 145.5   Certificate and operations specifications requirements.</a:t>
            </a:r>
          </a:p>
          <a:p>
            <a:pPr>
              <a:lnSpc>
                <a:spcPct val="80000"/>
              </a:lnSpc>
              <a:buFont typeface="Wingdings" pitchFamily="2" charset="2"/>
              <a:buNone/>
            </a:pPr>
            <a:r>
              <a:rPr lang="en-US" sz="1200" dirty="0" smtClean="0"/>
              <a:t>(</a:t>
            </a:r>
            <a:r>
              <a:rPr lang="en-US" sz="1200" dirty="0"/>
              <a:t>a) </a:t>
            </a:r>
            <a:r>
              <a:rPr lang="en-US" sz="1200" b="1" dirty="0">
                <a:solidFill>
                  <a:srgbClr val="0000FF"/>
                </a:solidFill>
              </a:rPr>
              <a:t>No person may operate as a certificated repair station without, or in violation of, a repair station certificate, ratings, or operations specifications issued under this part.</a:t>
            </a:r>
          </a:p>
          <a:p>
            <a:pPr>
              <a:lnSpc>
                <a:spcPct val="80000"/>
              </a:lnSpc>
              <a:buFont typeface="Wingdings" pitchFamily="2" charset="2"/>
              <a:buNone/>
            </a:pPr>
            <a:r>
              <a:rPr lang="en-US" sz="1200" dirty="0"/>
              <a:t>(b) The certificate and operations specifications issued to a certificated repair station must be available on the premises for inspection by the public and the FAA. </a:t>
            </a:r>
          </a:p>
        </p:txBody>
      </p:sp>
      <p:sp>
        <p:nvSpPr>
          <p:cNvPr id="8"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810000" y="2971800"/>
            <a:ext cx="1828800" cy="369332"/>
          </a:xfrm>
          <a:prstGeom prst="rect">
            <a:avLst/>
          </a:prstGeom>
          <a:noFill/>
        </p:spPr>
        <p:txBody>
          <a:bodyPr wrap="square" rtlCol="0">
            <a:spAutoFit/>
          </a:bodyPr>
          <a:lstStyle/>
          <a:p>
            <a:endParaRPr lang="en-US" dirty="0"/>
          </a:p>
        </p:txBody>
      </p:sp>
      <p:sp>
        <p:nvSpPr>
          <p:cNvPr id="11" name="TextBox 10"/>
          <p:cNvSpPr txBox="1"/>
          <p:nvPr/>
        </p:nvSpPr>
        <p:spPr>
          <a:xfrm>
            <a:off x="4191000" y="3352800"/>
            <a:ext cx="1143000" cy="369332"/>
          </a:xfrm>
          <a:prstGeom prst="rect">
            <a:avLst/>
          </a:prstGeom>
          <a:noFill/>
        </p:spPr>
        <p:txBody>
          <a:bodyPr wrap="square" rtlCol="0">
            <a:spAutoFit/>
          </a:bodyPr>
          <a:lstStyle/>
          <a:p>
            <a:endParaRPr lang="en-US" dirty="0"/>
          </a:p>
        </p:txBody>
      </p:sp>
      <p:sp>
        <p:nvSpPr>
          <p:cNvPr id="12" name="TextBox 11"/>
          <p:cNvSpPr txBox="1"/>
          <p:nvPr/>
        </p:nvSpPr>
        <p:spPr>
          <a:xfrm>
            <a:off x="5105400" y="4495800"/>
            <a:ext cx="609600" cy="369332"/>
          </a:xfrm>
          <a:prstGeom prst="rect">
            <a:avLst/>
          </a:prstGeom>
          <a:noFill/>
        </p:spPr>
        <p:txBody>
          <a:bodyPr wrap="square" rtlCol="0">
            <a:spAutoFit/>
          </a:bodyPr>
          <a:lstStyle/>
          <a:p>
            <a:endParaRPr lang="en-US" dirty="0"/>
          </a:p>
        </p:txBody>
      </p:sp>
      <p:sp>
        <p:nvSpPr>
          <p:cNvPr id="13" name="TextBox 12"/>
          <p:cNvSpPr txBox="1"/>
          <p:nvPr/>
        </p:nvSpPr>
        <p:spPr>
          <a:xfrm>
            <a:off x="4953000" y="4572000"/>
            <a:ext cx="914400" cy="369332"/>
          </a:xfrm>
          <a:prstGeom prst="rect">
            <a:avLst/>
          </a:prstGeom>
          <a:noFill/>
        </p:spPr>
        <p:txBody>
          <a:bodyPr wrap="square" rtlCol="0">
            <a:spAutoFit/>
          </a:bodyPr>
          <a:lstStyle/>
          <a:p>
            <a:endParaRPr lang="en-US" dirty="0"/>
          </a:p>
        </p:txBody>
      </p:sp>
      <p:sp>
        <p:nvSpPr>
          <p:cNvPr id="14" name="TextBox 13"/>
          <p:cNvSpPr txBox="1"/>
          <p:nvPr/>
        </p:nvSpPr>
        <p:spPr>
          <a:xfrm>
            <a:off x="2743200" y="5486400"/>
            <a:ext cx="4267200" cy="381000"/>
          </a:xfrm>
          <a:prstGeom prst="rect">
            <a:avLst/>
          </a:prstGeom>
          <a:noFill/>
        </p:spPr>
        <p:txBody>
          <a:bodyPr wrap="square" rtlCol="0">
            <a:spAutoFit/>
          </a:bodyPr>
          <a:lstStyle/>
          <a:p>
            <a:endParaRPr lang="en-US" dirty="0"/>
          </a:p>
        </p:txBody>
      </p:sp>
      <p:sp>
        <p:nvSpPr>
          <p:cNvPr id="15" name="TextBox 14"/>
          <p:cNvSpPr txBox="1"/>
          <p:nvPr/>
        </p:nvSpPr>
        <p:spPr>
          <a:xfrm>
            <a:off x="2362200" y="2743200"/>
            <a:ext cx="4343400" cy="369332"/>
          </a:xfrm>
          <a:prstGeom prst="rect">
            <a:avLst/>
          </a:prstGeom>
          <a:noFill/>
        </p:spPr>
        <p:txBody>
          <a:bodyPr wrap="square" rtlCol="0">
            <a:spAutoFit/>
          </a:bodyPr>
          <a:lstStyle/>
          <a:p>
            <a:pPr algn="ctr"/>
            <a:r>
              <a:rPr lang="en-US" b="1" dirty="0" smtClean="0"/>
              <a:t>Copy of </a:t>
            </a:r>
            <a:r>
              <a:rPr lang="en-US" b="1" dirty="0" smtClean="0"/>
              <a:t>MHI </a:t>
            </a:r>
            <a:r>
              <a:rPr lang="en-US" b="1" dirty="0" smtClean="0"/>
              <a:t>Certificate</a:t>
            </a:r>
            <a:endParaRPr lang="en-US" b="1" dirty="0"/>
          </a:p>
        </p:txBody>
      </p:sp>
      <p:sp>
        <p:nvSpPr>
          <p:cNvPr id="10"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pic>
        <p:nvPicPr>
          <p:cNvPr id="17" name="Picture 16" descr="Capture - Repair Station Certificate.GIF"/>
          <p:cNvPicPr>
            <a:picLocks noChangeAspect="1"/>
          </p:cNvPicPr>
          <p:nvPr/>
        </p:nvPicPr>
        <p:blipFill>
          <a:blip r:embed="rId2" cstate="print"/>
          <a:stretch>
            <a:fillRect/>
          </a:stretch>
        </p:blipFill>
        <p:spPr>
          <a:xfrm>
            <a:off x="2590801" y="1478302"/>
            <a:ext cx="3962400" cy="493202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6000" y="1524000"/>
            <a:ext cx="4953000" cy="369332"/>
          </a:xfrm>
          <a:prstGeom prst="rect">
            <a:avLst/>
          </a:prstGeom>
          <a:noFill/>
        </p:spPr>
        <p:txBody>
          <a:bodyPr wrap="square" rtlCol="0">
            <a:spAutoFit/>
          </a:bodyPr>
          <a:lstStyle/>
          <a:p>
            <a:pPr algn="ctr"/>
            <a:r>
              <a:rPr lang="en-US" b="1" dirty="0" smtClean="0"/>
              <a:t>MHI </a:t>
            </a:r>
            <a:r>
              <a:rPr lang="en-US" b="1" dirty="0" smtClean="0"/>
              <a:t>– Certificate Limitations</a:t>
            </a:r>
            <a:endParaRPr lang="en-US" b="1" dirty="0"/>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
        <p:nvSpPr>
          <p:cNvPr id="6" name="TextBox 5"/>
          <p:cNvSpPr txBox="1"/>
          <p:nvPr/>
        </p:nvSpPr>
        <p:spPr>
          <a:xfrm>
            <a:off x="457200" y="2133600"/>
            <a:ext cx="8305800" cy="4462760"/>
          </a:xfrm>
          <a:prstGeom prst="rect">
            <a:avLst/>
          </a:prstGeom>
          <a:noFill/>
        </p:spPr>
        <p:txBody>
          <a:bodyPr wrap="square" rtlCol="0">
            <a:spAutoFit/>
          </a:bodyPr>
          <a:lstStyle/>
          <a:p>
            <a:r>
              <a:rPr lang="en-US" sz="1400" b="1" cap="all" dirty="0" smtClean="0"/>
              <a:t>Limited ratings</a:t>
            </a:r>
            <a:r>
              <a:rPr lang="en-US" sz="1400" dirty="0" smtClean="0"/>
              <a:t>.</a:t>
            </a:r>
          </a:p>
          <a:p>
            <a:r>
              <a:rPr lang="en-US" sz="1400" dirty="0" smtClean="0"/>
              <a:t> </a:t>
            </a:r>
          </a:p>
          <a:p>
            <a:r>
              <a:rPr lang="en-US" sz="1400" b="1" dirty="0" err="1" smtClean="0"/>
              <a:t>Powerplant</a:t>
            </a:r>
            <a:r>
              <a:rPr lang="en-US" sz="1400" b="1" dirty="0" smtClean="0"/>
              <a:t>:</a:t>
            </a:r>
            <a:endParaRPr lang="en-US" sz="1400" dirty="0" smtClean="0"/>
          </a:p>
          <a:p>
            <a:r>
              <a:rPr lang="en-US" sz="1400" dirty="0" smtClean="0"/>
              <a:t> </a:t>
            </a:r>
          </a:p>
          <a:p>
            <a:r>
              <a:rPr lang="en-US" sz="1400" b="1" dirty="0" smtClean="0"/>
              <a:t>Rolls-Royce / Allison 250 Series </a:t>
            </a:r>
            <a:r>
              <a:rPr lang="en-US" sz="1400" b="1" dirty="0" err="1" smtClean="0"/>
              <a:t>Powerplants</a:t>
            </a:r>
            <a:r>
              <a:rPr lang="en-US" sz="1400" b="1" dirty="0" smtClean="0"/>
              <a:t>:</a:t>
            </a:r>
            <a:r>
              <a:rPr lang="en-US" sz="1400" dirty="0" smtClean="0"/>
              <a:t> Limited to general maintenance, excluding those items identified by Rolls-Royce / Allison as heavy maintenance or overhaul.</a:t>
            </a:r>
          </a:p>
          <a:p>
            <a:r>
              <a:rPr lang="en-US" sz="1400" dirty="0" smtClean="0"/>
              <a:t> </a:t>
            </a:r>
          </a:p>
          <a:p>
            <a:r>
              <a:rPr lang="en-US" sz="1400" dirty="0" smtClean="0"/>
              <a:t>See Table 1 for Make, Model, and Limitation Details.</a:t>
            </a:r>
          </a:p>
          <a:p>
            <a:r>
              <a:rPr lang="en-US" sz="1400" dirty="0" smtClean="0"/>
              <a:t> </a:t>
            </a:r>
          </a:p>
          <a:p>
            <a:r>
              <a:rPr lang="en-US" sz="1400" b="1" dirty="0" smtClean="0"/>
              <a:t>Accessories – Mechanical:</a:t>
            </a:r>
            <a:endParaRPr lang="en-US" sz="1400" dirty="0" smtClean="0"/>
          </a:p>
          <a:p>
            <a:r>
              <a:rPr lang="x-none" sz="1400" b="1" smtClean="0"/>
              <a:t> </a:t>
            </a:r>
            <a:endParaRPr lang="en-US" sz="1400" dirty="0" smtClean="0"/>
          </a:p>
          <a:p>
            <a:r>
              <a:rPr lang="en-US" sz="1400" dirty="0" smtClean="0"/>
              <a:t>Bell 206 and 407 Series Helicopter rotating components (excluding </a:t>
            </a:r>
            <a:r>
              <a:rPr lang="en-US" sz="1400" dirty="0" err="1" smtClean="0"/>
              <a:t>powerplants</a:t>
            </a:r>
            <a:r>
              <a:rPr lang="en-US" sz="1400" dirty="0" smtClean="0"/>
              <a:t>):  overhaul of rotating component assemblies including main rotor hub, rotating controls (</a:t>
            </a:r>
            <a:r>
              <a:rPr lang="en-US" sz="1400" dirty="0" err="1" smtClean="0"/>
              <a:t>swashplate</a:t>
            </a:r>
            <a:r>
              <a:rPr lang="en-US" sz="1400" dirty="0" smtClean="0"/>
              <a:t> and drive), masts, main transmissions, </a:t>
            </a:r>
            <a:r>
              <a:rPr lang="en-US" sz="1400" dirty="0" err="1" smtClean="0"/>
              <a:t>driveshafts</a:t>
            </a:r>
            <a:r>
              <a:rPr lang="en-US" sz="1400" dirty="0" smtClean="0"/>
              <a:t>, intermediate and tail rotor gearboxes, and tail rotor hub (to include all sub-assemblies and detail parts of listed major assemblies) as listed by specific make and model of aircraft and name of assembly. Maintenance of rotating component assemblies including main rotor hub, rotating controls (</a:t>
            </a:r>
            <a:r>
              <a:rPr lang="en-US" sz="1400" dirty="0" err="1" smtClean="0"/>
              <a:t>swashplate</a:t>
            </a:r>
            <a:r>
              <a:rPr lang="en-US" sz="1400" dirty="0" smtClean="0"/>
              <a:t> and drive), masts, main transmissions, </a:t>
            </a:r>
            <a:r>
              <a:rPr lang="en-US" sz="1400" dirty="0" err="1" smtClean="0"/>
              <a:t>driveshafts</a:t>
            </a:r>
            <a:r>
              <a:rPr lang="en-US" sz="1400" dirty="0" smtClean="0"/>
              <a:t>, intermediate and tail rotor gearboxes, and tail rotor hub (to include all sub-assemblies and detail parts of listed major assemblies) as listed by specific make and model of aircraft and name of assembly. </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sz="quarter" idx="1"/>
          </p:nvPr>
        </p:nvSpPr>
        <p:spPr>
          <a:xfrm>
            <a:off x="457200" y="1676400"/>
            <a:ext cx="8229600" cy="4724400"/>
          </a:xfrm>
          <a:solidFill>
            <a:schemeClr val="bg1">
              <a:alpha val="35000"/>
            </a:schemeClr>
          </a:solidFill>
        </p:spPr>
        <p:txBody>
          <a:bodyPr>
            <a:normAutofit/>
          </a:bodyPr>
          <a:lstStyle/>
          <a:p>
            <a:pPr>
              <a:lnSpc>
                <a:spcPct val="80000"/>
              </a:lnSpc>
              <a:buFont typeface="Wingdings" pitchFamily="2" charset="2"/>
              <a:buNone/>
            </a:pPr>
            <a:r>
              <a:rPr lang="en-US" sz="1200" b="1" dirty="0"/>
              <a:t>Subpart B—Certification</a:t>
            </a:r>
          </a:p>
          <a:p>
            <a:pPr>
              <a:lnSpc>
                <a:spcPct val="80000"/>
              </a:lnSpc>
              <a:buFont typeface="Wingdings" pitchFamily="2" charset="2"/>
              <a:buNone/>
            </a:pPr>
            <a:r>
              <a:rPr lang="en-US" sz="1200" b="1" dirty="0"/>
              <a:t>§ 145.51   Application for certificate.</a:t>
            </a:r>
          </a:p>
          <a:p>
            <a:pPr>
              <a:lnSpc>
                <a:spcPct val="80000"/>
              </a:lnSpc>
              <a:buFont typeface="Wingdings" pitchFamily="2" charset="2"/>
              <a:buNone/>
            </a:pPr>
            <a:r>
              <a:rPr lang="en-US" sz="1200" dirty="0" smtClean="0"/>
              <a:t> </a:t>
            </a:r>
            <a:endParaRPr lang="en-US" sz="1200" dirty="0"/>
          </a:p>
          <a:p>
            <a:pPr>
              <a:lnSpc>
                <a:spcPct val="80000"/>
              </a:lnSpc>
              <a:buFont typeface="Wingdings" pitchFamily="2" charset="2"/>
              <a:buNone/>
            </a:pPr>
            <a:r>
              <a:rPr lang="en-US" sz="1200" dirty="0"/>
              <a:t>(a) An application for a repair station certificate and rating must be made in a format acceptable to the FAA and must include the following:</a:t>
            </a:r>
          </a:p>
          <a:p>
            <a:pPr>
              <a:lnSpc>
                <a:spcPct val="80000"/>
              </a:lnSpc>
              <a:buFont typeface="Wingdings" pitchFamily="2" charset="2"/>
              <a:buNone/>
            </a:pPr>
            <a:r>
              <a:rPr lang="en-US" sz="1200" dirty="0"/>
              <a:t>(1) </a:t>
            </a:r>
            <a:r>
              <a:rPr lang="en-US" sz="1200" b="1" dirty="0">
                <a:solidFill>
                  <a:srgbClr val="0000FF"/>
                </a:solidFill>
              </a:rPr>
              <a:t>A repair station manual acceptable to the FAA</a:t>
            </a:r>
            <a:r>
              <a:rPr lang="en-US" sz="1200" dirty="0"/>
              <a:t> as required by §145.207;</a:t>
            </a:r>
          </a:p>
          <a:p>
            <a:pPr>
              <a:lnSpc>
                <a:spcPct val="80000"/>
              </a:lnSpc>
              <a:buFont typeface="Wingdings" pitchFamily="2" charset="2"/>
              <a:buNone/>
            </a:pPr>
            <a:r>
              <a:rPr lang="en-US" sz="1200" dirty="0"/>
              <a:t>(2) </a:t>
            </a:r>
            <a:r>
              <a:rPr lang="en-US" sz="1200" b="1" dirty="0">
                <a:solidFill>
                  <a:srgbClr val="0000FF"/>
                </a:solidFill>
              </a:rPr>
              <a:t>A quality control manual acceptable to the FAA</a:t>
            </a:r>
            <a:r>
              <a:rPr lang="en-US" sz="1200" dirty="0"/>
              <a:t> as required by §145.211(c);</a:t>
            </a:r>
          </a:p>
          <a:p>
            <a:pPr>
              <a:lnSpc>
                <a:spcPct val="80000"/>
              </a:lnSpc>
              <a:buFont typeface="Wingdings" pitchFamily="2" charset="2"/>
              <a:buNone/>
            </a:pPr>
            <a:r>
              <a:rPr lang="en-US" sz="1200" dirty="0"/>
              <a:t>(3) A list by type, make, or model, as appropriate, of each article for which the application is made;</a:t>
            </a:r>
          </a:p>
          <a:p>
            <a:pPr>
              <a:lnSpc>
                <a:spcPct val="80000"/>
              </a:lnSpc>
              <a:buFont typeface="Wingdings" pitchFamily="2" charset="2"/>
              <a:buNone/>
            </a:pPr>
            <a:r>
              <a:rPr lang="en-US" sz="1200" dirty="0"/>
              <a:t>(4) An organizational chart of the repair station and the names and titles of managing and supervisory personnel;</a:t>
            </a:r>
          </a:p>
          <a:p>
            <a:pPr>
              <a:lnSpc>
                <a:spcPct val="80000"/>
              </a:lnSpc>
              <a:buFont typeface="Wingdings" pitchFamily="2" charset="2"/>
              <a:buNone/>
            </a:pPr>
            <a:r>
              <a:rPr lang="en-US" sz="1200" dirty="0"/>
              <a:t>(5) A description of the housing and facilities, including the physical address, in accordance with §145.103;</a:t>
            </a:r>
          </a:p>
          <a:p>
            <a:pPr>
              <a:lnSpc>
                <a:spcPct val="80000"/>
              </a:lnSpc>
              <a:buFont typeface="Wingdings" pitchFamily="2" charset="2"/>
              <a:buNone/>
            </a:pPr>
            <a:r>
              <a:rPr lang="en-US" sz="1200" dirty="0"/>
              <a:t>(6) A list of the </a:t>
            </a:r>
            <a:r>
              <a:rPr lang="en-US" sz="1200" b="1" dirty="0">
                <a:solidFill>
                  <a:srgbClr val="0000FF"/>
                </a:solidFill>
              </a:rPr>
              <a:t>maintenance functions</a:t>
            </a:r>
            <a:r>
              <a:rPr lang="en-US" sz="1200" dirty="0"/>
              <a:t>, for approval by the FAA, to be performed for the repair station under contract by another person in accordance with §145.217; and</a:t>
            </a:r>
          </a:p>
          <a:p>
            <a:pPr>
              <a:lnSpc>
                <a:spcPct val="80000"/>
              </a:lnSpc>
              <a:buFont typeface="Wingdings" pitchFamily="2" charset="2"/>
              <a:buNone/>
            </a:pPr>
            <a:r>
              <a:rPr lang="en-US" sz="1200" dirty="0"/>
              <a:t>(7) </a:t>
            </a:r>
            <a:r>
              <a:rPr lang="en-US" sz="1200" b="1" dirty="0">
                <a:solidFill>
                  <a:srgbClr val="0000FF"/>
                </a:solidFill>
              </a:rPr>
              <a:t>A training program</a:t>
            </a:r>
            <a:r>
              <a:rPr lang="en-US" sz="1200" dirty="0"/>
              <a:t> for approval by the FAA in accordance with §145.163.</a:t>
            </a:r>
          </a:p>
          <a:p>
            <a:pPr>
              <a:lnSpc>
                <a:spcPct val="80000"/>
              </a:lnSpc>
              <a:buFont typeface="Wingdings" pitchFamily="2" charset="2"/>
              <a:buNone/>
            </a:pPr>
            <a:r>
              <a:rPr lang="en-US" sz="1200" dirty="0"/>
              <a:t>(b) The equipment, personnel, technical data, and housing and facilities required for the certificate and rating, or for an additional rating must be in place for inspection at the time of certification or rating approval by the FAA. An applicant may meet the equipment requirement of this paragraph if the applicant has a contract acceptable to the FAA with another person to make the equipment available to the applicant at the time of certification and at any time that it is necessary when the relevant work is being performed by the repair station.</a:t>
            </a:r>
          </a:p>
          <a:p>
            <a:pPr>
              <a:lnSpc>
                <a:spcPct val="80000"/>
              </a:lnSpc>
              <a:buFont typeface="Wingdings" pitchFamily="2" charset="2"/>
              <a:buNone/>
            </a:pPr>
            <a:r>
              <a:rPr lang="en-US" sz="1200" dirty="0"/>
              <a:t>(c) In addition to meeting the other applicable requirements for a repair station certificate and rating, an applicant for a repair station certificate and rating located outside the United States must meet the following requirements:</a:t>
            </a:r>
          </a:p>
          <a:p>
            <a:pPr>
              <a:lnSpc>
                <a:spcPct val="80000"/>
              </a:lnSpc>
              <a:buFont typeface="Wingdings" pitchFamily="2" charset="2"/>
              <a:buNone/>
            </a:pPr>
            <a:r>
              <a:rPr lang="en-US" sz="1200" dirty="0"/>
              <a:t>(1) The applicant must show that the repair station certificate and/or rating is necessary for maintaining or altering the following:</a:t>
            </a:r>
          </a:p>
          <a:p>
            <a:pPr>
              <a:lnSpc>
                <a:spcPct val="80000"/>
              </a:lnSpc>
              <a:buFont typeface="Wingdings" pitchFamily="2" charset="2"/>
              <a:buNone/>
            </a:pPr>
            <a:r>
              <a:rPr lang="en-US" sz="1200" dirty="0"/>
              <a:t>(</a:t>
            </a:r>
            <a:r>
              <a:rPr lang="en-US" sz="1200" dirty="0" err="1"/>
              <a:t>i</a:t>
            </a:r>
            <a:r>
              <a:rPr lang="en-US" sz="1200" dirty="0"/>
              <a:t>) U.S.-registered aircraft and articles for use on U.S.-registered aircraft, or</a:t>
            </a:r>
          </a:p>
          <a:p>
            <a:pPr>
              <a:lnSpc>
                <a:spcPct val="80000"/>
              </a:lnSpc>
              <a:buFont typeface="Wingdings" pitchFamily="2" charset="2"/>
              <a:buNone/>
            </a:pPr>
            <a:r>
              <a:rPr lang="en-US" sz="1200" dirty="0"/>
              <a:t>(ii) Foreign-registered aircraft operated under the provisions of part 121 or part 135, and articles for use on these aircraft.</a:t>
            </a:r>
          </a:p>
          <a:p>
            <a:pPr>
              <a:lnSpc>
                <a:spcPct val="80000"/>
              </a:lnSpc>
              <a:buFont typeface="Wingdings" pitchFamily="2" charset="2"/>
              <a:buNone/>
            </a:pPr>
            <a:r>
              <a:rPr lang="en-US" sz="1200" dirty="0"/>
              <a:t>(2) The applicant must show that the fee prescribed by the FAA has been paid.</a:t>
            </a:r>
          </a:p>
          <a:p>
            <a:pPr>
              <a:lnSpc>
                <a:spcPct val="80000"/>
              </a:lnSpc>
              <a:buFont typeface="Wingdings" pitchFamily="2" charset="2"/>
              <a:buNone/>
            </a:pPr>
            <a:r>
              <a:rPr lang="en-US" sz="1200" dirty="0"/>
              <a:t>(d) An application for an additional rating, amended repair station certificate, or renewal of a repair station certificate must be made in a format acceptable to the FAA. The application must include only that information necessary to substantiate the change or renewal of the certificate.</a:t>
            </a:r>
          </a:p>
        </p:txBody>
      </p:sp>
      <p:sp>
        <p:nvSpPr>
          <p:cNvPr id="9"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pic>
        <p:nvPicPr>
          <p:cNvPr id="11" name="Picture 10" descr="HeliNY-logo"/>
          <p:cNvPicPr/>
          <p:nvPr/>
        </p:nvPicPr>
        <p:blipFill rotWithShape="1">
          <a:blip r:embed="rId2" cstate="print">
            <a:extLst>
              <a:ext uri="{28A0092B-C50C-407E-A947-70E740481C1C}">
                <a14:useLocalDpi xmlns:a14="http://schemas.microsoft.com/office/drawing/2010/main" xmlns="" val="0"/>
              </a:ext>
            </a:extLst>
          </a:blip>
          <a:srcRect l="5560" t="25990" r="4641" b="15102"/>
          <a:stretch/>
        </p:blipFill>
        <p:spPr bwMode="auto">
          <a:xfrm>
            <a:off x="381000" y="250000"/>
            <a:ext cx="1524000" cy="51200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147" name="Rectangle 3"/>
          <p:cNvSpPr>
            <a:spLocks noGrp="1" noChangeArrowheads="1"/>
          </p:cNvSpPr>
          <p:nvPr>
            <p:ph sz="quarter" idx="1"/>
          </p:nvPr>
        </p:nvSpPr>
        <p:spPr>
          <a:xfrm>
            <a:off x="457200" y="1865376"/>
            <a:ext cx="8229600" cy="4743450"/>
          </a:xfrm>
          <a:solidFill>
            <a:schemeClr val="bg1">
              <a:alpha val="35000"/>
            </a:schemeClr>
          </a:solidFill>
        </p:spPr>
        <p:txBody>
          <a:bodyPr>
            <a:normAutofit lnSpcReduction="10000"/>
          </a:bodyPr>
          <a:lstStyle/>
          <a:p>
            <a:pPr>
              <a:lnSpc>
                <a:spcPct val="80000"/>
              </a:lnSpc>
              <a:buFont typeface="Wingdings" pitchFamily="2" charset="2"/>
              <a:buNone/>
            </a:pPr>
            <a:r>
              <a:rPr lang="en-US" sz="1200" b="1" dirty="0"/>
              <a:t>§ 145.53   Issue of certificate.</a:t>
            </a:r>
          </a:p>
          <a:p>
            <a:pPr>
              <a:lnSpc>
                <a:spcPct val="80000"/>
              </a:lnSpc>
              <a:buFont typeface="Wingdings" pitchFamily="2" charset="2"/>
              <a:buNone/>
            </a:pPr>
            <a:r>
              <a:rPr lang="en-US" sz="1200" dirty="0"/>
              <a:t>(a) Except as provided in paragraph (b) of this section, a person who meets the requirements of this part is entitled to a repair station certificate with appropriate ratings prescribing such operations specifications and limitations as are necessary in the interest of safety.</a:t>
            </a:r>
          </a:p>
          <a:p>
            <a:pPr>
              <a:lnSpc>
                <a:spcPct val="80000"/>
              </a:lnSpc>
              <a:buFont typeface="Wingdings" pitchFamily="2" charset="2"/>
              <a:buNone/>
            </a:pPr>
            <a:r>
              <a:rPr lang="en-US" sz="1200" dirty="0"/>
              <a:t>(b) If the person is located in a country with which the United States has a bilateral aviation safety agreement, the FAA may find that the person meets the requirements of this part based on a certification from the civil aviation authority of that country. This certification must be made in accordance with implementation procedures signed by the Administrator or the Administrator's designee</a:t>
            </a:r>
            <a:r>
              <a:rPr lang="en-US" sz="1200" dirty="0" smtClean="0"/>
              <a:t>.</a:t>
            </a:r>
          </a:p>
          <a:p>
            <a:pPr>
              <a:lnSpc>
                <a:spcPct val="80000"/>
              </a:lnSpc>
              <a:buFont typeface="Wingdings" pitchFamily="2" charset="2"/>
              <a:buNone/>
            </a:pPr>
            <a:endParaRPr lang="en-US" sz="1200" b="1" dirty="0"/>
          </a:p>
          <a:p>
            <a:pPr>
              <a:lnSpc>
                <a:spcPct val="80000"/>
              </a:lnSpc>
              <a:buFont typeface="Wingdings" pitchFamily="2" charset="2"/>
              <a:buNone/>
            </a:pPr>
            <a:r>
              <a:rPr lang="en-US" sz="1200" b="1" dirty="0"/>
              <a:t>§ 145.55   Duration and renewal of certificate.</a:t>
            </a:r>
          </a:p>
          <a:p>
            <a:pPr>
              <a:lnSpc>
                <a:spcPct val="80000"/>
              </a:lnSpc>
              <a:buFont typeface="Wingdings" pitchFamily="2" charset="2"/>
              <a:buNone/>
            </a:pPr>
            <a:r>
              <a:rPr lang="en-US" sz="1200" dirty="0"/>
              <a:t>(a) A certificate or rating issued to a repair station located in the United States is effective </a:t>
            </a:r>
            <a:r>
              <a:rPr lang="en-US" sz="1200" b="1" dirty="0">
                <a:solidFill>
                  <a:srgbClr val="0000FF"/>
                </a:solidFill>
              </a:rPr>
              <a:t>from the date of issue until the repair station surrenders it or the FAA suspends or revokes it.</a:t>
            </a:r>
          </a:p>
          <a:p>
            <a:pPr>
              <a:lnSpc>
                <a:spcPct val="80000"/>
              </a:lnSpc>
              <a:buFont typeface="Wingdings" pitchFamily="2" charset="2"/>
              <a:buNone/>
            </a:pPr>
            <a:r>
              <a:rPr lang="en-US" sz="1200" dirty="0"/>
              <a:t>(b) A certificate or rating issued to a repair station </a:t>
            </a:r>
            <a:r>
              <a:rPr lang="en-US" sz="1200" b="1" dirty="0">
                <a:solidFill>
                  <a:srgbClr val="0000FF"/>
                </a:solidFill>
              </a:rPr>
              <a:t>located outside the United States is effective from the date of issue until the last day of the 12th month</a:t>
            </a:r>
            <a:r>
              <a:rPr lang="en-US" sz="1200" dirty="0"/>
              <a:t> after the date of issue unless the repair station surrenders the certificate or the FAA suspends or revokes it. The FAA may renew the certificate or rating for 24 months if the repair station has operated in compliance with the applicable requirements of part 145 within the preceding certificate duration period.</a:t>
            </a:r>
          </a:p>
          <a:p>
            <a:pPr>
              <a:lnSpc>
                <a:spcPct val="80000"/>
              </a:lnSpc>
              <a:buFont typeface="Wingdings" pitchFamily="2" charset="2"/>
              <a:buNone/>
            </a:pPr>
            <a:r>
              <a:rPr lang="en-US" sz="1200" dirty="0"/>
              <a:t>(c) A certificated repair station located outside the United States that applies for a renewal of its repair station certificate must—</a:t>
            </a:r>
          </a:p>
          <a:p>
            <a:pPr>
              <a:lnSpc>
                <a:spcPct val="80000"/>
              </a:lnSpc>
              <a:buFont typeface="Wingdings" pitchFamily="2" charset="2"/>
              <a:buNone/>
            </a:pPr>
            <a:r>
              <a:rPr lang="en-US" sz="1200" dirty="0"/>
              <a:t>(1) Submit its request for renewal no later than 30 days before the repair station's current certificate expires. If a request for renewal is not made within this period, the repair station must follow the application procedures in §145.51.</a:t>
            </a:r>
          </a:p>
          <a:p>
            <a:pPr>
              <a:lnSpc>
                <a:spcPct val="80000"/>
              </a:lnSpc>
              <a:buFont typeface="Wingdings" pitchFamily="2" charset="2"/>
              <a:buNone/>
            </a:pPr>
            <a:r>
              <a:rPr lang="en-US" sz="1200" dirty="0"/>
              <a:t>(2) Send its request for renewal to the FAA office that has jurisdiction over the certificated repair station.</a:t>
            </a:r>
          </a:p>
          <a:p>
            <a:pPr>
              <a:lnSpc>
                <a:spcPct val="80000"/>
              </a:lnSpc>
              <a:buFont typeface="Wingdings" pitchFamily="2" charset="2"/>
              <a:buNone/>
            </a:pPr>
            <a:r>
              <a:rPr lang="en-US" sz="1200" dirty="0"/>
              <a:t>(d) The holder of an expired, surrendered, suspended, or revoked certificate must return it to the FAA</a:t>
            </a:r>
            <a:r>
              <a:rPr lang="en-US" sz="1200" dirty="0" smtClean="0"/>
              <a:t>.</a:t>
            </a:r>
          </a:p>
          <a:p>
            <a:pPr>
              <a:lnSpc>
                <a:spcPct val="80000"/>
              </a:lnSpc>
              <a:buFont typeface="Wingdings" pitchFamily="2" charset="2"/>
              <a:buNone/>
            </a:pPr>
            <a:endParaRPr lang="en-US" sz="1200" b="1" dirty="0"/>
          </a:p>
          <a:p>
            <a:pPr>
              <a:lnSpc>
                <a:spcPct val="80000"/>
              </a:lnSpc>
              <a:buFont typeface="Wingdings" pitchFamily="2" charset="2"/>
              <a:buNone/>
            </a:pPr>
            <a:r>
              <a:rPr lang="en-US" sz="1200" b="1" dirty="0"/>
              <a:t>§ 145.57   Amendment to or transfer of certificate.</a:t>
            </a:r>
          </a:p>
          <a:p>
            <a:pPr>
              <a:lnSpc>
                <a:spcPct val="80000"/>
              </a:lnSpc>
              <a:buFont typeface="Wingdings" pitchFamily="2" charset="2"/>
              <a:buNone/>
            </a:pPr>
            <a:r>
              <a:rPr lang="en-US" sz="1200" dirty="0"/>
              <a:t>(a) The holder of a repair station certificate must apply for a change to its certificate in a format acceptable to the FAA. A change to the certificate is necessary if the certificate holder—</a:t>
            </a:r>
          </a:p>
          <a:p>
            <a:pPr>
              <a:lnSpc>
                <a:spcPct val="80000"/>
              </a:lnSpc>
              <a:buFont typeface="Wingdings" pitchFamily="2" charset="2"/>
              <a:buNone/>
            </a:pPr>
            <a:r>
              <a:rPr lang="en-US" sz="1200" dirty="0"/>
              <a:t>(1) Changes the location of the repair station, or</a:t>
            </a:r>
          </a:p>
          <a:p>
            <a:pPr>
              <a:lnSpc>
                <a:spcPct val="80000"/>
              </a:lnSpc>
              <a:buFont typeface="Wingdings" pitchFamily="2" charset="2"/>
              <a:buNone/>
            </a:pPr>
            <a:r>
              <a:rPr lang="en-US" sz="1200" dirty="0"/>
              <a:t>(2) Requests to add or amend a rating.</a:t>
            </a:r>
          </a:p>
          <a:p>
            <a:pPr>
              <a:lnSpc>
                <a:spcPct val="80000"/>
              </a:lnSpc>
              <a:buFont typeface="Wingdings" pitchFamily="2" charset="2"/>
              <a:buNone/>
            </a:pPr>
            <a:r>
              <a:rPr lang="en-US" sz="1200" dirty="0"/>
              <a:t>(b) If the holder of a repair station certificate sells or transfers its assets, the new owner must apply for an amended certificate in accordance with §145.51.</a:t>
            </a:r>
          </a:p>
        </p:txBody>
      </p:sp>
      <p:sp>
        <p:nvSpPr>
          <p:cNvPr id="5" name="Rectangle 2"/>
          <p:cNvSpPr txBox="1">
            <a:spLocks noChangeArrowheads="1"/>
          </p:cNvSpPr>
          <p:nvPr/>
        </p:nvSpPr>
        <p:spPr>
          <a:xfrm>
            <a:off x="228601" y="231648"/>
            <a:ext cx="8686799" cy="547687"/>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fontAlgn="auto">
              <a:spcAft>
                <a:spcPts val="0"/>
              </a:spcAft>
            </a:pPr>
            <a:r>
              <a:rPr lang="en-US" sz="2400" dirty="0" smtClean="0"/>
              <a:t>MHI </a:t>
            </a:r>
            <a:r>
              <a:rPr lang="en-US" sz="2400" dirty="0" smtClean="0"/>
              <a:t>Training – FAR Part 145 Review</a:t>
            </a:r>
            <a:endParaRPr lang="en-US"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993</TotalTime>
  <Words>626</Words>
  <Application>Microsoft Office PowerPoint</Application>
  <PresentationFormat>On-screen Show (4:3)</PresentationFormat>
  <Paragraphs>346</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Civic</vt:lpstr>
      <vt:lpstr>    FAR Part 145 Review</vt:lpstr>
      <vt:lpstr>MHI Training – FAR Part 145 Review</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 Part 145</dc:title>
  <dc:creator>jefbie</dc:creator>
  <cp:lastModifiedBy>DOM</cp:lastModifiedBy>
  <cp:revision>68</cp:revision>
  <dcterms:created xsi:type="dcterms:W3CDTF">2005-05-05T20:54:43Z</dcterms:created>
  <dcterms:modified xsi:type="dcterms:W3CDTF">2013-06-19T23:40:54Z</dcterms:modified>
</cp:coreProperties>
</file>