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3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6858000" cx="9144000"/>
  <p:notesSz cx="9144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2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3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3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4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4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4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4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4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4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4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5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5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5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5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5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5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5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6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6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6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6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6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6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6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1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11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3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15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7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7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9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19:notes"/>
          <p:cNvSpPr/>
          <p:nvPr>
            <p:ph idx="2" type="sldImg"/>
          </p:nvPr>
        </p:nvSpPr>
        <p:spPr>
          <a:xfrm>
            <a:off x="1524300" y="514350"/>
            <a:ext cx="60963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2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33387" y="1161065"/>
            <a:ext cx="8277225" cy="41821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/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2" name="Google Shape;22;p3"/>
          <p:cNvSpPr txBox="1"/>
          <p:nvPr>
            <p:ph idx="1" type="subTitle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4"/>
          <p:cNvSpPr txBox="1"/>
          <p:nvPr>
            <p:ph idx="2" type="body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1" name="Google Shape;31;p4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2" name="Google Shape;32;p4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>
  <p:cSld name="Title 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" name="Google Shape;36;p5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" name="Google Shape;37;p5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>
  <p:cSld name="Blank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6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0" name="Google Shape;40;p6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0" y="6035687"/>
            <a:ext cx="9144000" cy="815975"/>
          </a:xfrm>
          <a:custGeom>
            <a:rect b="b" l="l" r="r" t="t"/>
            <a:pathLst>
              <a:path extrusionOk="0" h="120000" w="120000">
                <a:moveTo>
                  <a:pt x="0" y="119998"/>
                </a:moveTo>
                <a:lnTo>
                  <a:pt x="120000" y="119998"/>
                </a:lnTo>
                <a:lnTo>
                  <a:pt x="120000" y="0"/>
                </a:lnTo>
                <a:lnTo>
                  <a:pt x="0" y="0"/>
                </a:lnTo>
                <a:lnTo>
                  <a:pt x="0" y="119998"/>
                </a:lnTo>
                <a:close/>
              </a:path>
            </a:pathLst>
          </a:custGeom>
          <a:solidFill>
            <a:srgbClr val="1D2F6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7" name="Google Shape;7;p1"/>
          <p:cNvSpPr/>
          <p:nvPr/>
        </p:nvSpPr>
        <p:spPr>
          <a:xfrm>
            <a:off x="0" y="6035675"/>
            <a:ext cx="9144000" cy="8159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cap="flat" cmpd="sng" w="9525">
            <a:solidFill>
              <a:srgbClr val="1D2F6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" name="Google Shape;8;p1"/>
          <p:cNvSpPr/>
          <p:nvPr/>
        </p:nvSpPr>
        <p:spPr>
          <a:xfrm>
            <a:off x="5709412" y="6125349"/>
            <a:ext cx="660107" cy="661974"/>
          </a:xfrm>
          <a:prstGeom prst="rect">
            <a:avLst/>
          </a:prstGeom>
          <a:blipFill rotWithShape="1">
            <a:blip r:embed="rId1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0" name="Google Shape;10;p1"/>
          <p:cNvSpPr txBox="1"/>
          <p:nvPr>
            <p:ph idx="1" type="body"/>
          </p:nvPr>
        </p:nvSpPr>
        <p:spPr>
          <a:xfrm>
            <a:off x="433387" y="1161065"/>
            <a:ext cx="8277225" cy="418211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8889" lvl="0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89" lvl="1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89" lvl="2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89" lvl="3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89" lvl="4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89" lvl="5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89" lvl="6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89" lvl="7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89" lvl="8" marL="110489" marR="0" rtl="0" algn="l">
              <a:lnSpc>
                <a:spcPct val="100000"/>
              </a:lnSpc>
              <a:spcBef>
                <a:spcPts val="0"/>
              </a:spcBef>
              <a:buNone/>
              <a:defRPr b="1" i="0" sz="12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89" lvl="0" marL="110489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0" y="0"/>
            <a:ext cx="9144000" cy="6858000"/>
          </a:xfrm>
          <a:custGeom>
            <a:rect b="b" l="l" r="r" t="t"/>
            <a:pathLst>
              <a:path extrusionOk="0" h="120000" w="120000">
                <a:moveTo>
                  <a:pt x="0" y="120000"/>
                </a:moveTo>
                <a:lnTo>
                  <a:pt x="120000" y="120000"/>
                </a:lnTo>
                <a:lnTo>
                  <a:pt x="120000" y="0"/>
                </a:lnTo>
                <a:lnTo>
                  <a:pt x="0" y="0"/>
                </a:lnTo>
                <a:lnTo>
                  <a:pt x="0" y="120000"/>
                </a:lnTo>
                <a:close/>
              </a:path>
            </a:pathLst>
          </a:custGeom>
          <a:solidFill>
            <a:srgbClr val="1D2F6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7" name="Google Shape;47;p7"/>
          <p:cNvSpPr/>
          <p:nvPr/>
        </p:nvSpPr>
        <p:spPr>
          <a:xfrm>
            <a:off x="5592381" y="4381"/>
            <a:ext cx="3551618" cy="685361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8" name="Google Shape;48;p7"/>
          <p:cNvSpPr/>
          <p:nvPr/>
        </p:nvSpPr>
        <p:spPr>
          <a:xfrm>
            <a:off x="5874511" y="270636"/>
            <a:ext cx="909637" cy="911225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49" name="Google Shape;49;p7"/>
          <p:cNvSpPr txBox="1"/>
          <p:nvPr/>
        </p:nvSpPr>
        <p:spPr>
          <a:xfrm>
            <a:off x="349775" y="4383900"/>
            <a:ext cx="5041200" cy="17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Presented to:  STL-FSDO part 135 Certificate Holders </a:t>
            </a:r>
            <a:r>
              <a:rPr baseline="3000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By: </a:t>
            </a:r>
            <a:r>
              <a:rPr lang="en-US" sz="1600">
                <a:solidFill>
                  <a:srgbClr val="FFFFFF"/>
                </a:solidFill>
              </a:rPr>
              <a:t>S</a:t>
            </a: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teven Long, Airworthiness Safety Inspector </a:t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508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Date:  </a:t>
            </a:r>
            <a:r>
              <a:rPr baseline="30000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 baseline="30000"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7"/>
          <p:cNvSpPr txBox="1"/>
          <p:nvPr/>
        </p:nvSpPr>
        <p:spPr>
          <a:xfrm>
            <a:off x="6885940" y="486338"/>
            <a:ext cx="1778635" cy="487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2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7"/>
          <p:cNvSpPr txBox="1"/>
          <p:nvPr/>
        </p:nvSpPr>
        <p:spPr>
          <a:xfrm>
            <a:off x="524827" y="420289"/>
            <a:ext cx="3075305" cy="1579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FAA</a:t>
            </a:r>
            <a:r>
              <a:rPr b="1" lang="en-US" sz="3600">
                <a:solidFill>
                  <a:srgbClr val="FFFFFF"/>
                </a:solidFill>
              </a:rPr>
              <a:t> P</a:t>
            </a:r>
            <a:r>
              <a:rPr b="1" lang="en-US" sz="3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art 135 Airworthiness Requirements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4300">
            <a:noAutofit/>
          </a:bodyPr>
          <a:lstStyle/>
          <a:p>
            <a:pPr indent="-10160" lvl="0" marL="1140460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Supplementary</a:t>
            </a:r>
            <a:endParaRPr/>
          </a:p>
        </p:txBody>
      </p:sp>
      <p:sp>
        <p:nvSpPr>
          <p:cNvPr id="137" name="Google Shape;137;p16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38" name="Google Shape;138;p16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16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602615" y="1264584"/>
            <a:ext cx="7879715" cy="41668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Return to service: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27940" rtl="0" algn="l">
              <a:lnSpc>
                <a:spcPct val="108214"/>
              </a:lnSpc>
              <a:spcBef>
                <a:spcPts val="71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Commonly applied to the PIC or the Certificate Holder who accepts the aircraft as being in an airworthy state for operation.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219075" lvl="1" marL="457200" marR="0" rtl="0" algn="l">
              <a:lnSpc>
                <a:spcPct val="100000"/>
              </a:lnSpc>
              <a:spcBef>
                <a:spcPts val="19"/>
              </a:spcBef>
              <a:spcAft>
                <a:spcPts val="0"/>
              </a:spcAft>
              <a:buSzPts val="3450"/>
              <a:buFont typeface="Arial"/>
              <a:buNone/>
            </a:pPr>
            <a:r>
              <a:t/>
            </a:r>
            <a:endParaRPr b="0" i="0" sz="3450" u="none" cap="none" strike="noStrike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Approve for return to service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5080" rtl="0" algn="l">
              <a:lnSpc>
                <a:spcPct val="108214"/>
              </a:lnSpc>
              <a:spcBef>
                <a:spcPts val="71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Applies to the person who has performed maintenance or preventive maintenance IAW part 43, including the requirement to record the work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7"/>
          <p:cNvSpPr txBox="1"/>
          <p:nvPr/>
        </p:nvSpPr>
        <p:spPr>
          <a:xfrm>
            <a:off x="555974" y="2649345"/>
            <a:ext cx="7955280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 Requirements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48" name="Google Shape;148;p17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8178800" y="6310152"/>
            <a:ext cx="1930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0" name="Google Shape;150;p17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9525" lvl="0" marL="3905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PART 91: SUBPART E</a:t>
            </a:r>
            <a:endParaRPr/>
          </a:p>
        </p:txBody>
      </p:sp>
      <p:sp>
        <p:nvSpPr>
          <p:cNvPr id="156" name="Google Shape;156;p18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57" name="Google Shape;157;p18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9" name="Google Shape;159;p18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574040" y="1599356"/>
            <a:ext cx="7612380" cy="34874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Maintenance, Preventive Maintenance, and Alterations [rules]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SzPts val="3200"/>
              <a:buFont typeface="Arial"/>
              <a:buChar char="–"/>
            </a:pPr>
            <a:r>
              <a:rPr b="0" i="0" lang="en-US" sz="3200" u="none" cap="none" strike="noStrike">
                <a:latin typeface="Arial"/>
                <a:ea typeface="Arial"/>
                <a:cs typeface="Arial"/>
                <a:sym typeface="Arial"/>
              </a:rPr>
              <a:t>11 sections,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3200"/>
              <a:buFont typeface="Arial"/>
              <a:buChar char="–"/>
            </a:pPr>
            <a:r>
              <a:rPr b="0" i="0" lang="en-US" sz="3200" u="none" cap="none" strike="noStrike">
                <a:latin typeface="Arial"/>
                <a:ea typeface="Arial"/>
                <a:cs typeface="Arial"/>
                <a:sym typeface="Arial"/>
              </a:rPr>
              <a:t>9 enforceable,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88265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SzPts val="3200"/>
              <a:buFont typeface="Arial"/>
              <a:buChar char="–"/>
            </a:pPr>
            <a:r>
              <a:rPr b="0" i="0" lang="en-US" sz="3200" u="none" cap="none" strike="noStrike">
                <a:latin typeface="Arial"/>
                <a:ea typeface="Arial"/>
                <a:cs typeface="Arial"/>
                <a:sym typeface="Arial"/>
              </a:rPr>
              <a:t>8 directed at owners or operators (not maintenance personnel)</a:t>
            </a:r>
            <a:endParaRPr b="0" i="0" sz="3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9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8890" lvl="0" marL="36449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PART 135 SUBPART J</a:t>
            </a:r>
            <a:endParaRPr/>
          </a:p>
        </p:txBody>
      </p:sp>
      <p:sp>
        <p:nvSpPr>
          <p:cNvPr id="166" name="Google Shape;166;p19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67" name="Google Shape;167;p19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68" name="Google Shape;168;p19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19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78739" y="1556684"/>
            <a:ext cx="8799195" cy="4135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1191260" rtl="0" algn="l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Maintenance, Preventive Maintenance, and Alterations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273685" rtl="0" algn="l">
              <a:lnSpc>
                <a:spcPct val="108214"/>
              </a:lnSpc>
              <a:spcBef>
                <a:spcPts val="167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Some rules for 9 or less passengers - some rules for 10 or more passengers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9235" lvl="2" marL="1156335" marR="0" rtl="0" algn="l">
              <a:lnSpc>
                <a:spcPct val="100000"/>
              </a:lnSpc>
              <a:spcBef>
                <a:spcPts val="129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18 sections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9235" lvl="2" marL="1156335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16 enforceable on the Certificate Holder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9235" lvl="2" marL="1156335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6 enforceable on 9 or less passenger aircraft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9235" lvl="2" marL="1156335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13 enforceable on 10 or more passenger aircraft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0"/>
          <p:cNvSpPr txBox="1"/>
          <p:nvPr/>
        </p:nvSpPr>
        <p:spPr>
          <a:xfrm>
            <a:off x="448325" y="436800"/>
            <a:ext cx="8329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Part 135 Maintenance	Requirements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0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77" name="Google Shape;177;p20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9" name="Google Shape;179;p20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80" name="Google Shape;180;p20"/>
          <p:cNvSpPr txBox="1"/>
          <p:nvPr/>
        </p:nvSpPr>
        <p:spPr>
          <a:xfrm>
            <a:off x="734377" y="1221531"/>
            <a:ext cx="7110730" cy="4582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9 or less passengers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63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Part 91 subpart E requirements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12064" lvl="0" marL="926464" marR="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None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• §’s 91.207 &amp; 91.213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§ 135.411(a) Inspection Program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Service Difficulty reporting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Mechanical Interruption Summary reporting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41300" lvl="2" marL="1155700" marR="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Multiengine </a:t>
            </a:r>
            <a:r>
              <a:rPr b="0" i="0" lang="en-US" sz="2600" u="sng" cap="none" strike="noStrike">
                <a:latin typeface="Arial"/>
                <a:ea typeface="Arial"/>
                <a:cs typeface="Arial"/>
                <a:sym typeface="Arial"/>
              </a:rPr>
              <a:t>aircraft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62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Additional Maintenance requirements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334010" rtl="0" algn="l">
              <a:lnSpc>
                <a:spcPct val="100000"/>
              </a:lnSpc>
              <a:spcBef>
                <a:spcPts val="62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Aging Aircraft Inspections for multiengine </a:t>
            </a:r>
            <a:r>
              <a:rPr b="0" i="0" lang="en-US" sz="2600" u="sng" cap="none" strike="noStrike">
                <a:latin typeface="Arial"/>
                <a:ea typeface="Arial"/>
                <a:cs typeface="Arial"/>
                <a:sym typeface="Arial"/>
              </a:rPr>
              <a:t>airplanes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/>
        </p:nvSpPr>
        <p:spPr>
          <a:xfrm>
            <a:off x="655850" y="92300"/>
            <a:ext cx="82815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Part 135 Maintenance	Requirements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1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87" name="Google Shape;187;p21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88" name="Google Shape;188;p21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15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21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574040" y="711523"/>
            <a:ext cx="7204075" cy="5131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Arial"/>
              <a:buChar char="•"/>
            </a:pPr>
            <a:r>
              <a:rPr b="1" lang="en-US" sz="2200">
                <a:latin typeface="Arial"/>
                <a:ea typeface="Arial"/>
                <a:cs typeface="Arial"/>
                <a:sym typeface="Arial"/>
              </a:rPr>
              <a:t>10 or more passengers: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Part 91 subpart E requirements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259"/>
              </a:spcBef>
              <a:spcAft>
                <a:spcPts val="0"/>
              </a:spcAft>
              <a:buNone/>
            </a:pPr>
            <a:r>
              <a:rPr lang="en-US" sz="2200">
                <a:latin typeface="Arial"/>
                <a:ea typeface="Arial"/>
                <a:cs typeface="Arial"/>
                <a:sym typeface="Arial"/>
              </a:rPr>
              <a:t>–	§’s 91.207 &amp; 91.213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§ 135.411(b) Maintenance Program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§ 135.169 Additional Airworthiness Requirements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Service Difficulty reporting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Mechanical Interruption Summary reporting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Maintenance organization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Aircraft Maintenance program w/Inspection program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8450" lvl="1" marL="75565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Required Inspection Personnel (RII)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7815" lvl="1" marL="755015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Continuing Analysis and Surveillance (CASS)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7815" lvl="1" marL="755015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Maintenance training program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7815" lvl="1" marL="755015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Maintenance recording requirements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97180" lvl="1" marL="754380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200"/>
              <a:buFont typeface="Arial"/>
              <a:buChar char="–"/>
            </a:pPr>
            <a:r>
              <a:rPr b="0" i="0" lang="en-US" sz="2200" u="none" cap="none" strike="noStrike">
                <a:latin typeface="Arial"/>
                <a:ea typeface="Arial"/>
                <a:cs typeface="Arial"/>
                <a:sym typeface="Arial"/>
              </a:rPr>
              <a:t>Aircraft Airworthiness Release</a:t>
            </a:r>
            <a:endParaRPr b="0" i="0" sz="22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/>
        </p:nvSpPr>
        <p:spPr>
          <a:xfrm>
            <a:off x="2758439" y="2422880"/>
            <a:ext cx="4216400" cy="7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latin typeface="Arial"/>
                <a:ea typeface="Arial"/>
                <a:cs typeface="Arial"/>
                <a:sym typeface="Arial"/>
              </a:rPr>
              <a:t>Rules	Review</a:t>
            </a:r>
            <a:endParaRPr sz="5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2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97" name="Google Shape;197;p22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98" name="Google Shape;198;p22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16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Google Shape;199;p22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3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9150">
            <a:noAutofit/>
          </a:bodyPr>
          <a:lstStyle/>
          <a:p>
            <a:pPr indent="-5080" lvl="0" marL="5765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Responsible Party</a:t>
            </a:r>
            <a:endParaRPr b="1" i="0" sz="4000" u="none" cap="none" strike="noStrike">
              <a:solidFill>
                <a:srgbClr val="1D2F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06" name="Google Shape;206;p23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07" name="Google Shape;207;p23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17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Google Shape;208;p23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09" name="Google Shape;209;p23"/>
          <p:cNvSpPr txBox="1"/>
          <p:nvPr/>
        </p:nvSpPr>
        <p:spPr>
          <a:xfrm>
            <a:off x="574040" y="1599356"/>
            <a:ext cx="7892415" cy="2684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317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91.403: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</a:t>
            </a:r>
            <a:r>
              <a:rPr lang="en-US" sz="2800" u="sng">
                <a:latin typeface="Arial"/>
                <a:ea typeface="Arial"/>
                <a:cs typeface="Arial"/>
                <a:sym typeface="Arial"/>
              </a:rPr>
              <a:t>owner or operator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 of an aircraft is primarily responsible for </a:t>
            </a:r>
            <a:r>
              <a:rPr i="1" lang="en-US" sz="2800">
                <a:latin typeface="Arial"/>
                <a:ea typeface="Arial"/>
                <a:cs typeface="Arial"/>
                <a:sym typeface="Arial"/>
              </a:rPr>
              <a:t>maintaining that aircraft in an airworthy condition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…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257175" lvl="0" marL="0" marR="0" rtl="0" algn="l">
              <a:lnSpc>
                <a:spcPct val="100000"/>
              </a:lnSpc>
              <a:spcBef>
                <a:spcPts val="46"/>
              </a:spcBef>
              <a:spcAft>
                <a:spcPts val="0"/>
              </a:spcAft>
              <a:buSzPts val="4050"/>
              <a:buFont typeface="Arial"/>
              <a:buNone/>
            </a:pPr>
            <a:r>
              <a:t/>
            </a:r>
            <a:endParaRPr sz="40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135.413: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Each </a:t>
            </a:r>
            <a:r>
              <a:rPr lang="en-US" sz="2800" u="sng">
                <a:latin typeface="Arial"/>
                <a:ea typeface="Arial"/>
                <a:cs typeface="Arial"/>
                <a:sym typeface="Arial"/>
              </a:rPr>
              <a:t>certificate holder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i="1" lang="en-US" sz="2800">
                <a:latin typeface="Arial"/>
                <a:ea typeface="Arial"/>
                <a:cs typeface="Arial"/>
                <a:sym typeface="Arial"/>
              </a:rPr>
              <a:t>primarily responsible for the airworthiness 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of its aircraft…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4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9525" lvl="0" marL="390525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Aircraft Airworthiness</a:t>
            </a:r>
            <a:endParaRPr/>
          </a:p>
        </p:txBody>
      </p:sp>
      <p:sp>
        <p:nvSpPr>
          <p:cNvPr id="215" name="Google Shape;215;p24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16" name="Google Shape;216;p24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17" name="Google Shape;217;p24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24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19" name="Google Shape;219;p24"/>
          <p:cNvSpPr txBox="1"/>
          <p:nvPr/>
        </p:nvSpPr>
        <p:spPr>
          <a:xfrm>
            <a:off x="574040" y="744759"/>
            <a:ext cx="7859395" cy="37960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540" lvl="0" marL="32004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Preflight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1"/>
              </a:spcBef>
              <a:spcAft>
                <a:spcPts val="0"/>
              </a:spcAft>
              <a:buNone/>
            </a:pPr>
            <a:r>
              <a:t/>
            </a:r>
            <a:endParaRPr sz="26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91.7: Civil Aircraft Airworthiness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1053465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(a) No </a:t>
            </a:r>
            <a:r>
              <a:rPr b="0" i="1" lang="en-US" sz="2800" u="none" cap="none" strike="noStrike">
                <a:latin typeface="Arial"/>
                <a:ea typeface="Arial"/>
                <a:cs typeface="Arial"/>
                <a:sym typeface="Arial"/>
              </a:rPr>
              <a:t>person </a:t>
            </a: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may operate an aircraft unless it is in an </a:t>
            </a:r>
            <a:r>
              <a:rPr b="0" i="0" lang="en-US" sz="2800" u="sng" cap="none" strike="noStrike">
                <a:latin typeface="Arial"/>
                <a:ea typeface="Arial"/>
                <a:cs typeface="Arial"/>
                <a:sym typeface="Arial"/>
              </a:rPr>
              <a:t>airworthy condition</a:t>
            </a: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508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(b) The </a:t>
            </a:r>
            <a:r>
              <a:rPr b="0" i="1" lang="en-US" sz="2800" u="none" cap="none" strike="noStrike">
                <a:latin typeface="Arial"/>
                <a:ea typeface="Arial"/>
                <a:cs typeface="Arial"/>
                <a:sym typeface="Arial"/>
              </a:rPr>
              <a:t>pilot in command</a:t>
            </a: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… is responsible for determining whether that aircraft is in </a:t>
            </a:r>
            <a:r>
              <a:rPr b="0" i="0" lang="en-US" sz="2800" u="sng" cap="none" strike="noStrike">
                <a:latin typeface="Arial"/>
                <a:ea typeface="Arial"/>
                <a:cs typeface="Arial"/>
                <a:sym typeface="Arial"/>
              </a:rPr>
              <a:t>condition for safe flight.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5"/>
          <p:cNvSpPr txBox="1"/>
          <p:nvPr>
            <p:ph type="title"/>
          </p:nvPr>
        </p:nvSpPr>
        <p:spPr>
          <a:xfrm>
            <a:off x="1802750" y="51200"/>
            <a:ext cx="68772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9525" lvl="0" marL="390525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Aircraft Airworthiness</a:t>
            </a:r>
            <a:endParaRPr/>
          </a:p>
        </p:txBody>
      </p:sp>
      <p:sp>
        <p:nvSpPr>
          <p:cNvPr id="225" name="Google Shape;225;p25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26" name="Google Shape;226;p25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27" name="Google Shape;227;p25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19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Google Shape;228;p25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29" name="Google Shape;229;p25"/>
          <p:cNvSpPr txBox="1"/>
          <p:nvPr/>
        </p:nvSpPr>
        <p:spPr>
          <a:xfrm>
            <a:off x="780415" y="573084"/>
            <a:ext cx="8184000" cy="46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40894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Preflight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5080" rtl="0" algn="l">
              <a:lnSpc>
                <a:spcPct val="96153"/>
              </a:lnSpc>
              <a:spcBef>
                <a:spcPts val="2815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b="1" lang="en-US" sz="2600">
                <a:latin typeface="Arial"/>
                <a:ea typeface="Arial"/>
                <a:cs typeface="Arial"/>
                <a:sym typeface="Arial"/>
              </a:rPr>
              <a:t>§ 91.405- Operation after maintenance, preventive maintenance, rebuilding, or alteration.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758825" rtl="0" algn="l">
              <a:lnSpc>
                <a:spcPct val="96000"/>
              </a:lnSpc>
              <a:spcBef>
                <a:spcPts val="120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b="1" lang="en-US" sz="2500">
                <a:latin typeface="Arial"/>
                <a:ea typeface="Arial"/>
                <a:cs typeface="Arial"/>
                <a:sym typeface="Arial"/>
              </a:rPr>
              <a:t>(a) No person may operate </a:t>
            </a:r>
            <a:r>
              <a:rPr lang="en-US" sz="2500">
                <a:latin typeface="Arial"/>
                <a:ea typeface="Arial"/>
                <a:cs typeface="Arial"/>
                <a:sym typeface="Arial"/>
              </a:rPr>
              <a:t>any aircraft that has undergone maintenance, preventive maintenance, rebuilding, or alteration unless--</a:t>
            </a:r>
            <a:endParaRPr sz="2500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372110" rtl="0" algn="just">
              <a:lnSpc>
                <a:spcPct val="96000"/>
              </a:lnSpc>
              <a:spcBef>
                <a:spcPts val="1200"/>
              </a:spcBef>
              <a:spcAft>
                <a:spcPts val="0"/>
              </a:spcAft>
              <a:buSzPts val="2500"/>
              <a:buFont typeface="Arial"/>
              <a:buChar char="–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(1) It has been approved for return to service by a person authorized under Sec. 43.7 of this chapter; and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0" rtl="0" algn="l">
              <a:lnSpc>
                <a:spcPct val="108000"/>
              </a:lnSpc>
              <a:spcBef>
                <a:spcPts val="620"/>
              </a:spcBef>
              <a:spcAft>
                <a:spcPts val="0"/>
              </a:spcAft>
              <a:buSzPts val="2500"/>
              <a:buFont typeface="Arial"/>
              <a:buChar char="–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(2) The maintenance record entry required by Sec.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7619" lvl="0" marL="756920" marR="17780" rtl="0" algn="l">
              <a:lnSpc>
                <a:spcPct val="96000"/>
              </a:lnSpc>
              <a:spcBef>
                <a:spcPts val="280"/>
              </a:spcBef>
              <a:spcAft>
                <a:spcPts val="0"/>
              </a:spcAft>
              <a:buNone/>
            </a:pPr>
            <a:r>
              <a:rPr lang="en-US" sz="2500">
                <a:latin typeface="Arial"/>
                <a:ea typeface="Arial"/>
                <a:cs typeface="Arial"/>
                <a:sym typeface="Arial"/>
              </a:rPr>
              <a:t>43.9 or Sec. 43.11, as applicable, of this chapter has been made.</a:t>
            </a:r>
            <a:endParaRPr sz="25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9525" lvl="0" marL="13430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OBJECTIVES</a:t>
            </a:r>
            <a:endParaRPr/>
          </a:p>
        </p:txBody>
      </p:sp>
      <p:sp>
        <p:nvSpPr>
          <p:cNvPr id="57" name="Google Shape;57;p8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58" name="Google Shape;58;p8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59" name="Google Shape;59;p8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61" name="Google Shape;61;p8"/>
          <p:cNvSpPr txBox="1"/>
          <p:nvPr/>
        </p:nvSpPr>
        <p:spPr>
          <a:xfrm>
            <a:off x="574040" y="1599356"/>
            <a:ext cx="751205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Applicable Regulations for Airworthiness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252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Definitions related to Airworthiness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767080" rtl="0" algn="l">
              <a:lnSpc>
                <a:spcPct val="100000"/>
              </a:lnSpc>
              <a:spcBef>
                <a:spcPts val="252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Preflight and Postflight Airworthiness requirements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252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Maintenance	and Inspection Rules review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6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9525" lvl="0" marL="3524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Required Maintenance</a:t>
            </a:r>
            <a:endParaRPr/>
          </a:p>
        </p:txBody>
      </p:sp>
      <p:sp>
        <p:nvSpPr>
          <p:cNvPr id="235" name="Google Shape;235;p26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36" name="Google Shape;236;p26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37" name="Google Shape;237;p26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20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26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39" name="Google Shape;239;p26"/>
          <p:cNvSpPr txBox="1"/>
          <p:nvPr/>
        </p:nvSpPr>
        <p:spPr>
          <a:xfrm>
            <a:off x="272415" y="1642219"/>
            <a:ext cx="8300720" cy="3368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91.405: Each owner or operator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184785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(a) “…shall between required inspections…have discrepancies repaired…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508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(b) “Shall ensure that maintenance personnel make appropriate entries…indicating the aircraft has been approved for return to service.”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7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9525" lvl="0" marL="35242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Required Maintenance</a:t>
            </a:r>
            <a:endParaRPr/>
          </a:p>
        </p:txBody>
      </p:sp>
      <p:sp>
        <p:nvSpPr>
          <p:cNvPr id="245" name="Google Shape;245;p27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46" name="Google Shape;246;p27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47" name="Google Shape;247;p27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21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8" name="Google Shape;248;p27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49" name="Google Shape;249;p27"/>
          <p:cNvSpPr txBox="1"/>
          <p:nvPr/>
        </p:nvSpPr>
        <p:spPr>
          <a:xfrm>
            <a:off x="327977" y="1599356"/>
            <a:ext cx="8359775" cy="3795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91.405: Each owner or operator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508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(c) Shall have inoperative [equipment] permitted to be inoperative per § 91.213(d)(2) repaired, replaced, removed, or inspected at the next required inspection; and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22352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(d) “When listed discrepancies include inoperative [equipment]…shall ensure that a placard has been installed…”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8"/>
          <p:cNvSpPr txBox="1"/>
          <p:nvPr/>
        </p:nvSpPr>
        <p:spPr>
          <a:xfrm>
            <a:off x="616076" y="145091"/>
            <a:ext cx="80964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Reporting Mechanical Irregularities</a:t>
            </a:r>
            <a:endParaRPr sz="38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Preflight/Postflight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8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56" name="Google Shape;256;p28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57" name="Google Shape;257;p28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22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28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59" name="Google Shape;259;p28"/>
          <p:cNvSpPr txBox="1"/>
          <p:nvPr/>
        </p:nvSpPr>
        <p:spPr>
          <a:xfrm>
            <a:off x="563490" y="1203784"/>
            <a:ext cx="7609200" cy="418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135.65: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264160" rtl="0" algn="l">
              <a:lnSpc>
                <a:spcPct val="108076"/>
              </a:lnSpc>
              <a:spcBef>
                <a:spcPts val="160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(a) Each Cert. holder shall provide an aircraft maintenance log onboard each aircraft…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19050" rtl="0" algn="l">
              <a:lnSpc>
                <a:spcPct val="108076"/>
              </a:lnSpc>
              <a:spcBef>
                <a:spcPts val="155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(b) The pilot in command shall enter or have entered…each mechanical irregularity.	Before each flight each PIC shall determine the status of each irregularity entered in the maintenance log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98450" lvl="0" marL="755650" marR="5080" rtl="0" algn="l">
              <a:lnSpc>
                <a:spcPct val="108076"/>
              </a:lnSpc>
              <a:spcBef>
                <a:spcPts val="155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(c) Each person who takes or defers corrective action…shall record the action taken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9"/>
          <p:cNvSpPr txBox="1"/>
          <p:nvPr/>
        </p:nvSpPr>
        <p:spPr>
          <a:xfrm>
            <a:off x="2377789" y="192959"/>
            <a:ext cx="4574540" cy="971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Airworthiness	Check</a:t>
            </a:r>
            <a:endParaRPr sz="36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Preflight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9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66" name="Google Shape;266;p29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67" name="Google Shape;267;p29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8" name="Google Shape;268;p29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69" name="Google Shape;269;p29"/>
          <p:cNvSpPr txBox="1"/>
          <p:nvPr/>
        </p:nvSpPr>
        <p:spPr>
          <a:xfrm>
            <a:off x="574040" y="1599356"/>
            <a:ext cx="7661909" cy="37947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135.71: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508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pilot in command may not begin a flight unless the pilot determines that the airworthiness inspections have been made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Annual inspection, and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100 hour inspection, or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Progressive inspection, or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AAIP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0"/>
          <p:cNvSpPr txBox="1"/>
          <p:nvPr>
            <p:ph type="title"/>
          </p:nvPr>
        </p:nvSpPr>
        <p:spPr>
          <a:xfrm>
            <a:off x="1873025" y="175175"/>
            <a:ext cx="59769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9150">
            <a:noAutofit/>
          </a:bodyPr>
          <a:lstStyle/>
          <a:p>
            <a:pPr indent="-3175" lvl="0" marL="1682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 Records</a:t>
            </a:r>
            <a:endParaRPr b="1" i="0" sz="4000" u="none" cap="none" strike="noStrike">
              <a:solidFill>
                <a:srgbClr val="1D2F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30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76" name="Google Shape;276;p30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77" name="Google Shape;277;p30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24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30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79" name="Google Shape;279;p30"/>
          <p:cNvSpPr txBox="1"/>
          <p:nvPr/>
        </p:nvSpPr>
        <p:spPr>
          <a:xfrm>
            <a:off x="574040" y="1599356"/>
            <a:ext cx="8144509" cy="4136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91.417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131445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Must keep	and maintain the following records until the aircraft is transferred: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41300" lvl="1" marL="1155700" marR="114554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TOTAL TIME of each aircraft, aircraft engine, propeller, rotor.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413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Current status of all life limited parts.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41300" lvl="1" marL="1155700" marR="508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Time since last overhaul of equipment that are required to be overhauled on a specified time basis.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>
            <p:ph type="title"/>
          </p:nvPr>
        </p:nvSpPr>
        <p:spPr>
          <a:xfrm>
            <a:off x="1873025" y="175175"/>
            <a:ext cx="5843400" cy="100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39150">
            <a:noAutofit/>
          </a:bodyPr>
          <a:lstStyle/>
          <a:p>
            <a:pPr indent="-3175" lvl="0" marL="16827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0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 Records</a:t>
            </a:r>
            <a:endParaRPr b="1" i="0" sz="4000" u="none" cap="none" strike="noStrike">
              <a:solidFill>
                <a:srgbClr val="1D2F6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31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86" name="Google Shape;286;p31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87" name="Google Shape;287;p31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25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8" name="Google Shape;288;p31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89" name="Google Shape;289;p31"/>
          <p:cNvSpPr txBox="1"/>
          <p:nvPr/>
        </p:nvSpPr>
        <p:spPr>
          <a:xfrm>
            <a:off x="574040" y="1599356"/>
            <a:ext cx="7797165" cy="4136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91.417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139065" rtl="0" algn="just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following records must be retained until the work is repeated or superseded or for 1 year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Inspection records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Maintenance records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7019" lvl="0" marL="756920" marR="5080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A list of defects furnished under § 43.11 until the defects are repaired and the aircraft is approved for returned to service.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2"/>
          <p:cNvSpPr txBox="1"/>
          <p:nvPr/>
        </p:nvSpPr>
        <p:spPr>
          <a:xfrm>
            <a:off x="2289400" y="436800"/>
            <a:ext cx="5427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	Records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32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296" name="Google Shape;296;p32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297" name="Google Shape;297;p32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26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8" name="Google Shape;298;p32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299" name="Google Shape;299;p32"/>
          <p:cNvSpPr txBox="1"/>
          <p:nvPr/>
        </p:nvSpPr>
        <p:spPr>
          <a:xfrm>
            <a:off x="78739" y="1266172"/>
            <a:ext cx="8118475" cy="41363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91.417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0" rtl="0" algn="l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The records must include: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41910" rtl="0" algn="l">
              <a:lnSpc>
                <a:spcPct val="108214"/>
              </a:lnSpc>
              <a:spcBef>
                <a:spcPts val="13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A description of the work performed or a reference acceptable to the Administrator of acceptable data; and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The date of completion of the work; and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5080" rtl="0" algn="l">
              <a:lnSpc>
                <a:spcPct val="108214"/>
              </a:lnSpc>
              <a:spcBef>
                <a:spcPts val="13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The signature of the person approving the aircraft for return to service with a signature, certificate number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/>
          <p:nvPr/>
        </p:nvSpPr>
        <p:spPr>
          <a:xfrm>
            <a:off x="2289401" y="436800"/>
            <a:ext cx="5799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	Records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3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06" name="Google Shape;306;p33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07" name="Google Shape;307;p33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27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8" name="Google Shape;308;p33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09" name="Google Shape;309;p33"/>
          <p:cNvSpPr txBox="1"/>
          <p:nvPr/>
        </p:nvSpPr>
        <p:spPr>
          <a:xfrm>
            <a:off x="574040" y="1599356"/>
            <a:ext cx="7660640" cy="3794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91.417:	Airworthiness Directives (AD’s)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AD records must include: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2" marL="1155700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The current status of applicable AD’s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2" marL="1155700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The method of compliance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2" marL="1155700" marR="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The AD number and revision date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2" marL="1155700" marR="5080" rtl="0" algn="l">
              <a:lnSpc>
                <a:spcPct val="100000"/>
              </a:lnSpc>
              <a:spcBef>
                <a:spcPts val="134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If a recurring AD, the time and date when the next action is required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4"/>
          <p:cNvSpPr txBox="1"/>
          <p:nvPr/>
        </p:nvSpPr>
        <p:spPr>
          <a:xfrm>
            <a:off x="1144873" y="449499"/>
            <a:ext cx="70408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Part 39 Airworthiness Directives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34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16" name="Google Shape;316;p34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17" name="Google Shape;317;p34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28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18" name="Google Shape;318;p34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19" name="Google Shape;319;p34"/>
          <p:cNvSpPr txBox="1"/>
          <p:nvPr>
            <p:ph idx="1" type="body"/>
          </p:nvPr>
        </p:nvSpPr>
        <p:spPr>
          <a:xfrm>
            <a:off x="433387" y="1161065"/>
            <a:ext cx="8277225" cy="4182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76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FAA's airworthiness directives are legally enforceable rules on the following …</a:t>
            </a:r>
            <a:endParaRPr/>
          </a:p>
          <a:p>
            <a:pPr indent="-286385" lvl="1" marL="756285" marR="0" rtl="0" algn="l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1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aircraft, aircraft engines, propellers, and appliances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420369" rtl="0" algn="l">
              <a:lnSpc>
                <a:spcPct val="107916"/>
              </a:lnSpc>
              <a:spcBef>
                <a:spcPts val="1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FAA issues an airworthiness directive addressing a product when we find that:</a:t>
            </a:r>
            <a:endParaRPr/>
          </a:p>
          <a:p>
            <a:pPr indent="-286385" lvl="1" marL="756285" marR="0" rtl="0" algn="l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1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(a) An unsafe condition exists in the product; and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705485" rtl="0" algn="l">
              <a:lnSpc>
                <a:spcPct val="107916"/>
              </a:lnSpc>
              <a:spcBef>
                <a:spcPts val="615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1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(b) The condition is likely to exist or develop in other products of the same type design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461644" rtl="0" algn="l">
              <a:lnSpc>
                <a:spcPct val="107916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Anyone who operates a product that does not meet the requirements of an applicable airworthiness directive is in violation of § 39.7.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5"/>
          <p:cNvSpPr txBox="1"/>
          <p:nvPr/>
        </p:nvSpPr>
        <p:spPr>
          <a:xfrm>
            <a:off x="2289400" y="189225"/>
            <a:ext cx="55035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Maintenance	Records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35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26" name="Google Shape;326;p35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27" name="Google Shape;327;p35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29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8" name="Google Shape;328;p35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29" name="Google Shape;329;p35"/>
          <p:cNvSpPr txBox="1"/>
          <p:nvPr/>
        </p:nvSpPr>
        <p:spPr>
          <a:xfrm>
            <a:off x="124452" y="744922"/>
            <a:ext cx="8895000" cy="4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43.9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178435" rtl="0" algn="l">
              <a:lnSpc>
                <a:spcPct val="107916"/>
              </a:lnSpc>
              <a:spcBef>
                <a:spcPts val="63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Each person performing preventive maintenance, maintenance, rebuilds or alters…shall make an entry in the maintenance record…containing the following information: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276225" rtl="0" algn="l">
              <a:lnSpc>
                <a:spcPct val="107916"/>
              </a:lnSpc>
              <a:spcBef>
                <a:spcPts val="1155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A description of the work performed or a reference acceptable to the Administrator of acceptable data; and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0" rtl="0" algn="l">
              <a:lnSpc>
                <a:spcPct val="100000"/>
              </a:lnSpc>
              <a:spcBef>
                <a:spcPts val="825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The date of completion of the work; and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5080" rtl="0" algn="l">
              <a:lnSpc>
                <a:spcPct val="107916"/>
              </a:lnSpc>
              <a:spcBef>
                <a:spcPts val="1190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The name of the person completing the work if other than the person approving the [work] for return to service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140335" rtl="0" algn="l">
              <a:lnSpc>
                <a:spcPct val="107916"/>
              </a:lnSpc>
              <a:spcBef>
                <a:spcPts val="1155"/>
              </a:spcBef>
              <a:spcAft>
                <a:spcPts val="0"/>
              </a:spcAft>
              <a:buSzPts val="2400"/>
              <a:buFont typeface="Arial"/>
              <a:buChar char="•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The signature of the person approving the [work] for return to service with a signature, certificate number and kind of certificate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9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10159" lvl="0" marL="264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Applicable Regulations</a:t>
            </a:r>
            <a:endParaRPr/>
          </a:p>
        </p:txBody>
      </p:sp>
      <p:sp>
        <p:nvSpPr>
          <p:cNvPr id="67" name="Google Shape;67;p9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68" name="Google Shape;68;p9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" name="Google Shape;70;p9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71" name="Google Shape;71;p9"/>
          <p:cNvSpPr txBox="1"/>
          <p:nvPr/>
        </p:nvSpPr>
        <p:spPr>
          <a:xfrm>
            <a:off x="486727" y="1585069"/>
            <a:ext cx="7853680" cy="36753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Part 1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Maintenance, Preventive Maintenance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Part 3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Definitions; Airworthiness, Product, Records (§ 3.5a)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Part 39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– § 37.7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65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Part 43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SzPts val="2400"/>
              <a:buFont typeface="Arial"/>
              <a:buChar char="–"/>
            </a:pPr>
            <a:r>
              <a:rPr b="0" i="0" lang="en-US" sz="2400" u="none" cap="none" strike="noStrike">
                <a:latin typeface="Arial"/>
                <a:ea typeface="Arial"/>
                <a:cs typeface="Arial"/>
                <a:sym typeface="Arial"/>
              </a:rPr>
              <a:t>Maintenance and Inspection records</a:t>
            </a:r>
            <a:endParaRPr b="0" i="0" sz="24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6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38125" lvl="0" marL="42862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Advisory	Circular 43-9C Maintenance	Records</a:t>
            </a:r>
            <a:endParaRPr/>
          </a:p>
        </p:txBody>
      </p:sp>
      <p:sp>
        <p:nvSpPr>
          <p:cNvPr id="335" name="Google Shape;335;p36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36" name="Google Shape;336;p36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37" name="Google Shape;337;p36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30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38" name="Google Shape;338;p36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39" name="Google Shape;339;p36"/>
          <p:cNvSpPr txBox="1"/>
          <p:nvPr/>
        </p:nvSpPr>
        <p:spPr>
          <a:xfrm>
            <a:off x="78739" y="1612056"/>
            <a:ext cx="8707120" cy="37699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Paragraph 5 Maintenance Record Requirements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508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(d) Section 91.417(a)(l)(i). Requires the maintenance record entry to include “a description of the work performed.”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99085" lvl="0" marL="756285" marR="139065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– The description should be in sufficient detail to permit a person unfamiliar with the work to understand what was done, and the methods and procedures used in doing it.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37"/>
          <p:cNvSpPr txBox="1"/>
          <p:nvPr>
            <p:ph type="title"/>
          </p:nvPr>
        </p:nvSpPr>
        <p:spPr>
          <a:xfrm>
            <a:off x="1873050" y="117951"/>
            <a:ext cx="5397900" cy="81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10159" lvl="0" marL="7975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Inspection Record</a:t>
            </a:r>
            <a:endParaRPr/>
          </a:p>
        </p:txBody>
      </p:sp>
      <p:sp>
        <p:nvSpPr>
          <p:cNvPr id="345" name="Google Shape;345;p37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46" name="Google Shape;346;p37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47" name="Google Shape;347;p37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31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8" name="Google Shape;348;p37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49" name="Google Shape;349;p37"/>
          <p:cNvSpPr txBox="1"/>
          <p:nvPr/>
        </p:nvSpPr>
        <p:spPr>
          <a:xfrm>
            <a:off x="283577" y="1043172"/>
            <a:ext cx="8720400" cy="426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43815" rtl="0" algn="l">
              <a:lnSpc>
                <a:spcPct val="102142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§43.11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sz="2600">
                <a:latin typeface="Arial"/>
                <a:ea typeface="Arial"/>
                <a:cs typeface="Arial"/>
                <a:sym typeface="Arial"/>
              </a:rPr>
              <a:t>The person approving or disapproving for return to service…after any inspection required by part 91, 125,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13334" lvl="0" marL="35623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§ 135.411(a)(1), and § 135.419 shall make an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634" lvl="0" marL="356235" marR="0" rtl="0" algn="l">
              <a:lnSpc>
                <a:spcPct val="114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entry…containing the following: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450850" rtl="0" algn="l">
              <a:lnSpc>
                <a:spcPct val="108076"/>
              </a:lnSpc>
              <a:spcBef>
                <a:spcPts val="66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The type of inspection and a brief description of the extent of the inspection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687070" rtl="0" algn="l">
              <a:lnSpc>
                <a:spcPct val="108076"/>
              </a:lnSpc>
              <a:spcBef>
                <a:spcPts val="62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The date of the inspection and the aircraft TOTAL TIME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5080" rtl="0" algn="just">
              <a:lnSpc>
                <a:spcPct val="108076"/>
              </a:lnSpc>
              <a:spcBef>
                <a:spcPts val="124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The signature of the person approving or disapproving for return to service the inspection with their certificate number and kind of certificate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8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10159" lvl="0" marL="7975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Inspection Record</a:t>
            </a:r>
            <a:endParaRPr/>
          </a:p>
        </p:txBody>
      </p:sp>
      <p:sp>
        <p:nvSpPr>
          <p:cNvPr id="355" name="Google Shape;355;p38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56" name="Google Shape;356;p38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57" name="Google Shape;357;p38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8" name="Google Shape;358;p38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59" name="Google Shape;359;p38"/>
          <p:cNvSpPr txBox="1"/>
          <p:nvPr/>
        </p:nvSpPr>
        <p:spPr>
          <a:xfrm>
            <a:off x="598440" y="1181034"/>
            <a:ext cx="7779900" cy="400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•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§ 43.11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5080" rtl="0" algn="l">
              <a:lnSpc>
                <a:spcPct val="108214"/>
              </a:lnSpc>
              <a:spcBef>
                <a:spcPts val="71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Except for progressive Inspections a declaration of airworthiness or unairworthiness must be made in the aircraft record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0" marL="756285" marR="142240" rtl="0" algn="l">
              <a:lnSpc>
                <a:spcPct val="108214"/>
              </a:lnSpc>
              <a:spcBef>
                <a:spcPts val="665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For a progressive inspection a statement indicating a routine inspection of the aircraft or component of such (identify the components) and a detailed inspection of (identify components)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9"/>
          <p:cNvSpPr txBox="1"/>
          <p:nvPr>
            <p:ph type="title"/>
          </p:nvPr>
        </p:nvSpPr>
        <p:spPr>
          <a:xfrm>
            <a:off x="1787175" y="0"/>
            <a:ext cx="53979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74300">
            <a:noAutofit/>
          </a:bodyPr>
          <a:lstStyle/>
          <a:p>
            <a:pPr indent="-8888" lvl="0" marL="2002789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Review</a:t>
            </a:r>
            <a:endParaRPr/>
          </a:p>
        </p:txBody>
      </p:sp>
      <p:sp>
        <p:nvSpPr>
          <p:cNvPr id="365" name="Google Shape;365;p39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366" name="Google Shape;366;p39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367" name="Google Shape;367;p39"/>
          <p:cNvSpPr txBox="1"/>
          <p:nvPr/>
        </p:nvSpPr>
        <p:spPr>
          <a:xfrm>
            <a:off x="8172704" y="6310152"/>
            <a:ext cx="205740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33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8" name="Google Shape;368;p39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25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369" name="Google Shape;369;p39"/>
          <p:cNvSpPr txBox="1"/>
          <p:nvPr/>
        </p:nvSpPr>
        <p:spPr>
          <a:xfrm>
            <a:off x="660702" y="714684"/>
            <a:ext cx="7512000" cy="47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Applicable Regulations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Parts 1, 3, 39, 43, 91, 135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198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Definitions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Parts 1 &amp; 3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"/>
              </a:spcBef>
              <a:spcAft>
                <a:spcPts val="0"/>
              </a:spcAft>
              <a:buNone/>
            </a:pPr>
            <a:r>
              <a:t/>
            </a:r>
            <a:endParaRPr sz="20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823594" rtl="0" algn="l">
              <a:lnSpc>
                <a:spcPct val="108214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Preflight and Postflight airworthiness requirements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865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Parts 91 &amp; 135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198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Maintenance	and Inspection Rules review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0" lvl="0" marL="469900" marR="0" rtl="0" algn="l">
              <a:lnSpc>
                <a:spcPct val="100000"/>
              </a:lnSpc>
              <a:spcBef>
                <a:spcPts val="915"/>
              </a:spcBef>
              <a:spcAft>
                <a:spcPts val="0"/>
              </a:spcAft>
              <a:buNone/>
            </a:pPr>
            <a:r>
              <a:rPr lang="en-US" sz="2400">
                <a:latin typeface="Arial"/>
                <a:ea typeface="Arial"/>
                <a:cs typeface="Arial"/>
                <a:sym typeface="Arial"/>
              </a:rPr>
              <a:t>– </a:t>
            </a:r>
            <a:r>
              <a:rPr b="1" lang="en-US" sz="2400">
                <a:latin typeface="Arial"/>
                <a:ea typeface="Arial"/>
                <a:cs typeface="Arial"/>
                <a:sym typeface="Arial"/>
              </a:rPr>
              <a:t>Parts 39, 43, 91, &amp; 135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10159" lvl="0" marL="2641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Applicable Regulations</a:t>
            </a:r>
            <a:endParaRPr/>
          </a:p>
        </p:txBody>
      </p:sp>
      <p:sp>
        <p:nvSpPr>
          <p:cNvPr id="77" name="Google Shape;77;p10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78" name="Google Shape;78;p10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79" name="Google Shape;79;p10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0" name="Google Shape;80;p10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81" name="Google Shape;81;p10"/>
          <p:cNvSpPr txBox="1"/>
          <p:nvPr/>
        </p:nvSpPr>
        <p:spPr>
          <a:xfrm>
            <a:off x="447040" y="1134419"/>
            <a:ext cx="8241030" cy="4505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b="1" lang="en-US" sz="2600">
                <a:latin typeface="Arial"/>
                <a:ea typeface="Arial"/>
                <a:cs typeface="Arial"/>
                <a:sym typeface="Arial"/>
              </a:rPr>
              <a:t>Part 91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Civil Aircraft Airworthiness (§ 91.7 )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189230" rtl="0" algn="l">
              <a:lnSpc>
                <a:spcPct val="108076"/>
              </a:lnSpc>
              <a:spcBef>
                <a:spcPts val="665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600" u="none" cap="none" strike="noStrike">
                <a:latin typeface="Arial"/>
                <a:ea typeface="Arial"/>
                <a:cs typeface="Arial"/>
                <a:sym typeface="Arial"/>
              </a:rPr>
              <a:t>Subpart E Maintenance, Preventive Maintenance, and Alterations</a:t>
            </a:r>
            <a:endParaRPr b="0" i="0" sz="26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27964" lvl="2" marL="1155065" marR="0" rtl="0" algn="l">
              <a:lnSpc>
                <a:spcPct val="100000"/>
              </a:lnSpc>
              <a:spcBef>
                <a:spcPts val="26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Required maintenance; Maintenance records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305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b="1" lang="en-US" sz="2600">
                <a:latin typeface="Arial"/>
                <a:ea typeface="Arial"/>
                <a:cs typeface="Arial"/>
                <a:sym typeface="Arial"/>
              </a:rPr>
              <a:t>Part 135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Flight Operations</a:t>
            </a:r>
            <a:endParaRPr sz="26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Reporting Mechanical Irregularities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0" rtl="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2600"/>
              <a:buFont typeface="Arial"/>
              <a:buChar char="–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Airworthiness Check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5080" rtl="0" algn="l">
              <a:lnSpc>
                <a:spcPct val="108076"/>
              </a:lnSpc>
              <a:spcBef>
                <a:spcPts val="66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sz="2600">
                <a:latin typeface="Arial"/>
                <a:ea typeface="Arial"/>
                <a:cs typeface="Arial"/>
                <a:sym typeface="Arial"/>
              </a:rPr>
              <a:t>Subpart J Maintenance, Preventive Maintenance, and Alterations</a:t>
            </a:r>
            <a:endParaRPr sz="2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1"/>
          <p:cNvSpPr txBox="1"/>
          <p:nvPr>
            <p:ph type="title"/>
          </p:nvPr>
        </p:nvSpPr>
        <p:spPr>
          <a:xfrm>
            <a:off x="1873027" y="175180"/>
            <a:ext cx="5397944" cy="1005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261600">
            <a:noAutofit/>
          </a:bodyPr>
          <a:lstStyle/>
          <a:p>
            <a:pPr indent="-10160" lvl="0" marL="194056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Caution</a:t>
            </a:r>
            <a:endParaRPr/>
          </a:p>
        </p:txBody>
      </p:sp>
      <p:sp>
        <p:nvSpPr>
          <p:cNvPr id="87" name="Google Shape;87;p11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88" name="Google Shape;88;p11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89" name="Google Shape;89;p11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1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91" name="Google Shape;91;p11"/>
          <p:cNvSpPr txBox="1"/>
          <p:nvPr/>
        </p:nvSpPr>
        <p:spPr>
          <a:xfrm>
            <a:off x="342265" y="1599356"/>
            <a:ext cx="8016240" cy="35820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Regulations don’t necessarily stand alone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5080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Many regulations within a part will mimic and are linked to regulations in other parts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86385" lvl="1" marL="756285" marR="1471295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1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Example- Maintenance Records: § 91.405/91.417 and § 43.9/43.11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287019" lvl="1" marL="756920" marR="956944" rtl="0" algn="l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SzPts val="2800"/>
              <a:buFont typeface="Arial"/>
              <a:buChar char="–"/>
            </a:pPr>
            <a:r>
              <a:rPr b="1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Example- Inspections: § 91.409 and § 135.411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 txBox="1"/>
          <p:nvPr/>
        </p:nvSpPr>
        <p:spPr>
          <a:xfrm>
            <a:off x="2693670" y="1777808"/>
            <a:ext cx="3883025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DEFINITIONS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2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98" name="Google Shape;98;p12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99" name="Google Shape;99;p12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12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01" name="Google Shape;101;p12"/>
          <p:cNvSpPr txBox="1"/>
          <p:nvPr/>
        </p:nvSpPr>
        <p:spPr>
          <a:xfrm>
            <a:off x="821150" y="3053937"/>
            <a:ext cx="7397750" cy="432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818181"/>
                </a:solidFill>
                <a:latin typeface="Arial"/>
                <a:ea typeface="Arial"/>
                <a:cs typeface="Arial"/>
                <a:sym typeface="Arial"/>
              </a:rPr>
              <a:t>Or singing from the same music sheet</a:t>
            </a:r>
            <a:endParaRPr sz="3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 txBox="1"/>
          <p:nvPr/>
        </p:nvSpPr>
        <p:spPr>
          <a:xfrm>
            <a:off x="2053100" y="459050"/>
            <a:ext cx="4291500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§	1.1	Definitions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3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08" name="Google Shape;108;p13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09" name="Google Shape;109;p13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0" name="Google Shape;110;p13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11" name="Google Shape;111;p13"/>
          <p:cNvSpPr txBox="1"/>
          <p:nvPr/>
        </p:nvSpPr>
        <p:spPr>
          <a:xfrm>
            <a:off x="520115" y="1512799"/>
            <a:ext cx="7725900" cy="415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Preventive Maintenance: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421005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Simple or minor preservation operation and the replacement of small standard parts not involving complex assembly operations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Maintenance: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5080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0" i="0" lang="en-US" sz="2800" u="none" cap="none" strike="noStrike">
                <a:latin typeface="Arial"/>
                <a:ea typeface="Arial"/>
                <a:cs typeface="Arial"/>
                <a:sym typeface="Arial"/>
              </a:rPr>
              <a:t>Inspection, overhaul, repair, preservation, and the replacement of parts, but excluding preventive maintenance</a:t>
            </a:r>
            <a:endParaRPr b="0" i="0" sz="2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4"/>
          <p:cNvSpPr txBox="1"/>
          <p:nvPr/>
        </p:nvSpPr>
        <p:spPr>
          <a:xfrm>
            <a:off x="2900526" y="436800"/>
            <a:ext cx="40623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§	1.1	Definitions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14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18" name="Google Shape;118;p14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0" name="Google Shape;120;p14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21" name="Google Shape;121;p14"/>
          <p:cNvSpPr txBox="1"/>
          <p:nvPr/>
        </p:nvSpPr>
        <p:spPr>
          <a:xfrm>
            <a:off x="574040" y="1606137"/>
            <a:ext cx="7772400" cy="30810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Char char="•"/>
            </a:pPr>
            <a:r>
              <a:rPr b="1" i="1" lang="en-US" sz="3200">
                <a:latin typeface="Arial"/>
                <a:ea typeface="Arial"/>
                <a:cs typeface="Arial"/>
                <a:sym typeface="Arial"/>
              </a:rPr>
              <a:t>Person </a:t>
            </a:r>
            <a:r>
              <a:rPr b="1" lang="en-US" sz="3200">
                <a:latin typeface="Arial"/>
                <a:ea typeface="Arial"/>
                <a:cs typeface="Arial"/>
                <a:sym typeface="Arial"/>
              </a:rPr>
              <a:t>means:</a:t>
            </a:r>
            <a:endParaRPr sz="3200">
              <a:latin typeface="Arial"/>
              <a:ea typeface="Arial"/>
              <a:cs typeface="Arial"/>
              <a:sym typeface="Arial"/>
            </a:endParaRPr>
          </a:p>
          <a:p>
            <a:pPr indent="-299085" lvl="0" marL="756285" marR="5080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None/>
            </a:pPr>
            <a:r>
              <a:rPr lang="en-US" sz="2800">
                <a:latin typeface="Arial"/>
                <a:ea typeface="Arial"/>
                <a:cs typeface="Arial"/>
                <a:sym typeface="Arial"/>
              </a:rPr>
              <a:t>–		</a:t>
            </a: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an individual, firm, partnership, corporation, company, association, joint- stock association, or governmental entity. It includes a trustee, receiver, assignee, or similar representative of any of them.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/>
          <p:nvPr/>
        </p:nvSpPr>
        <p:spPr>
          <a:xfrm>
            <a:off x="2403675" y="449500"/>
            <a:ext cx="4549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9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1D2F68"/>
                </a:solidFill>
                <a:latin typeface="Arial"/>
                <a:ea typeface="Arial"/>
                <a:cs typeface="Arial"/>
                <a:sym typeface="Arial"/>
              </a:rPr>
              <a:t>§	3.5	Definitions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5"/>
          <p:cNvSpPr txBox="1"/>
          <p:nvPr>
            <p:ph idx="11" type="ftr"/>
          </p:nvPr>
        </p:nvSpPr>
        <p:spPr>
          <a:xfrm>
            <a:off x="520128" y="6262868"/>
            <a:ext cx="3072129" cy="3575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7620" lvl="0" marL="2032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FAA part 135 Airworthiness Requirements</a:t>
            </a:r>
            <a:endParaRPr/>
          </a:p>
          <a:p>
            <a:pPr indent="0" lvl="0" marL="12700" marR="0" rtl="0" algn="l">
              <a:lnSpc>
                <a:spcPct val="1187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>
                <a:solidFill>
                  <a:srgbClr val="C1C1C1"/>
                </a:solidFill>
                <a:latin typeface="Arial"/>
                <a:ea typeface="Arial"/>
                <a:cs typeface="Arial"/>
                <a:sym typeface="Arial"/>
              </a:rPr>
              <a:t>April 19, 2012</a:t>
            </a:r>
            <a:endParaRPr/>
          </a:p>
        </p:txBody>
      </p:sp>
      <p:sp>
        <p:nvSpPr>
          <p:cNvPr id="128" name="Google Shape;128;p15"/>
          <p:cNvSpPr txBox="1"/>
          <p:nvPr>
            <p:ph idx="10" type="dt"/>
          </p:nvPr>
        </p:nvSpPr>
        <p:spPr>
          <a:xfrm>
            <a:off x="6465252" y="6295786"/>
            <a:ext cx="1193165" cy="333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5080" rtl="0" algn="l">
              <a:lnSpc>
                <a:spcPct val="101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Federal Aviation Administration</a:t>
            </a:r>
            <a:endParaRPr/>
          </a:p>
        </p:txBody>
      </p:sp>
      <p:sp>
        <p:nvSpPr>
          <p:cNvPr id="129" name="Google Shape;129;p15"/>
          <p:cNvSpPr txBox="1"/>
          <p:nvPr/>
        </p:nvSpPr>
        <p:spPr>
          <a:xfrm>
            <a:off x="8262619" y="6310152"/>
            <a:ext cx="114935" cy="203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 sz="14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" name="Google Shape;130;p15"/>
          <p:cNvSpPr txBox="1"/>
          <p:nvPr>
            <p:ph idx="12" type="sldNum"/>
          </p:nvPr>
        </p:nvSpPr>
        <p:spPr>
          <a:xfrm>
            <a:off x="8556497" y="6362906"/>
            <a:ext cx="221615" cy="1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8889" lvl="0" marL="1104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1" i="0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/>
          </a:p>
        </p:txBody>
      </p:sp>
      <p:sp>
        <p:nvSpPr>
          <p:cNvPr id="131" name="Google Shape;131;p15"/>
          <p:cNvSpPr txBox="1"/>
          <p:nvPr/>
        </p:nvSpPr>
        <p:spPr>
          <a:xfrm>
            <a:off x="520115" y="1180272"/>
            <a:ext cx="7858200" cy="42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Airworthiness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8600" lvl="1" marL="1155700" marR="285750" rtl="0" algn="l">
              <a:lnSpc>
                <a:spcPct val="108000"/>
              </a:lnSpc>
              <a:spcBef>
                <a:spcPts val="65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The aircraft </a:t>
            </a:r>
            <a:r>
              <a:rPr b="0" i="0" lang="en-US" sz="2500" u="sng" cap="none" strike="noStrike">
                <a:latin typeface="Arial"/>
                <a:ea typeface="Arial"/>
                <a:cs typeface="Arial"/>
                <a:sym typeface="Arial"/>
              </a:rPr>
              <a:t>conforms to its type design</a:t>
            </a: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 and is in a </a:t>
            </a:r>
            <a:r>
              <a:rPr b="0" i="0" lang="en-US" sz="2500" u="sng" cap="none" strike="noStrike">
                <a:latin typeface="Arial"/>
                <a:ea typeface="Arial"/>
                <a:cs typeface="Arial"/>
                <a:sym typeface="Arial"/>
              </a:rPr>
              <a:t>condition for safe operation</a:t>
            </a: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Record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7964" lvl="1" marL="1155065" marR="5080" rtl="0" algn="l">
              <a:lnSpc>
                <a:spcPct val="108000"/>
              </a:lnSpc>
              <a:spcBef>
                <a:spcPts val="65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Any writing, drawing, map, recording, tape, film, photograph or other documentary material which information is preserved or conveyed [with]…attached to or inscribed on any product, part, appliance or material.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2800"/>
              <a:buFont typeface="Arial"/>
              <a:buChar char="•"/>
            </a:pPr>
            <a:r>
              <a:rPr b="1" lang="en-US" sz="2800">
                <a:latin typeface="Arial"/>
                <a:ea typeface="Arial"/>
                <a:cs typeface="Arial"/>
                <a:sym typeface="Arial"/>
              </a:rPr>
              <a:t>Product</a:t>
            </a:r>
            <a:r>
              <a:rPr lang="en-US" sz="2800">
                <a:latin typeface="Arial"/>
                <a:ea typeface="Arial"/>
                <a:cs typeface="Arial"/>
                <a:sym typeface="Arial"/>
              </a:rPr>
              <a:t>: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227964" lvl="1" marL="1155065" marR="0" rtl="0" algn="l">
              <a:lnSpc>
                <a:spcPct val="119000"/>
              </a:lnSpc>
              <a:spcBef>
                <a:spcPts val="310"/>
              </a:spcBef>
              <a:spcAft>
                <a:spcPts val="0"/>
              </a:spcAft>
              <a:buSzPts val="2500"/>
              <a:buFont typeface="Arial"/>
              <a:buChar char="•"/>
            </a:pPr>
            <a:r>
              <a:rPr b="0" i="0" lang="en-US" sz="2500" u="none" cap="none" strike="noStrike">
                <a:latin typeface="Arial"/>
                <a:ea typeface="Arial"/>
                <a:cs typeface="Arial"/>
                <a:sym typeface="Arial"/>
              </a:rPr>
              <a:t>An aircraft, aircraft engine, or aircraft propeller.</a:t>
            </a:r>
            <a:endParaRPr b="0" i="0" sz="25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