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5143500" cx="9144000"/>
  <p:notesSz cx="6858000" cy="9144000"/>
  <p:embeddedFontLst>
    <p:embeddedFont>
      <p:font typeface="Roboto Slab"/>
      <p:regular r:id="rId29"/>
      <p:bold r:id="rId30"/>
    </p:embeddedFont>
    <p:embeddedFont>
      <p:font typeface="Roboto"/>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obotoSlab-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oboto-regular.fntdata"/><Relationship Id="rId30" Type="http://schemas.openxmlformats.org/officeDocument/2006/relationships/font" Target="fonts/RobotoSlab-bold.fntdata"/><Relationship Id="rId11" Type="http://schemas.openxmlformats.org/officeDocument/2006/relationships/slide" Target="slides/slide7.xml"/><Relationship Id="rId33" Type="http://schemas.openxmlformats.org/officeDocument/2006/relationships/font" Target="fonts/Roboto-italic.fntdata"/><Relationship Id="rId10" Type="http://schemas.openxmlformats.org/officeDocument/2006/relationships/slide" Target="slides/slide6.xml"/><Relationship Id="rId32" Type="http://schemas.openxmlformats.org/officeDocument/2006/relationships/font" Target="fonts/Roboto-bold.fntdata"/><Relationship Id="rId13" Type="http://schemas.openxmlformats.org/officeDocument/2006/relationships/slide" Target="slides/slide9.xml"/><Relationship Id="rId12" Type="http://schemas.openxmlformats.org/officeDocument/2006/relationships/slide" Target="slides/slide8.xml"/><Relationship Id="rId34" Type="http://schemas.openxmlformats.org/officeDocument/2006/relationships/font" Target="fonts/Roboto-bold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13dade39ed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3dade39ed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13dade39ed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3dade39ed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13dde9b6d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13dde9b6d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13dde9b6d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3dde9b6d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13dde9b6d9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13dde9b6d9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13dde9b6d9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3dde9b6d9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13dde9b6d9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13dde9b6d9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g13dde9b6d9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3dde9b6d9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g13dde9b6d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3dde9b6d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Google Shape;166;g13dde9b6d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3dde9b6d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13dde9b6d9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13dde9b6d9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Google Shape;172;g13dde9b6d9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13dde9b6d9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13dde9b6d9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3dde9b6d9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Google Shape;184;g13dde9b6d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13dde9b6d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 name="Shape 189"/>
        <p:cNvGrpSpPr/>
        <p:nvPr/>
      </p:nvGrpSpPr>
      <p:grpSpPr>
        <a:xfrm>
          <a:off x="0" y="0"/>
          <a:ext cx="0" cy="0"/>
          <a:chOff x="0" y="0"/>
          <a:chExt cx="0" cy="0"/>
        </a:xfrm>
      </p:grpSpPr>
      <p:sp>
        <p:nvSpPr>
          <p:cNvPr id="190" name="Google Shape;190;g13dde9b6d9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3dde9b6d9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g13dde9b6d9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13dde9b6d9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13dde9b6d9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13dde9b6d9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13dde9b6d9_1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13dde9b6d9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13dde9b6d9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13dde9b6d9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13dade39ed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13dade39ed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g13dade39ed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13dade39ed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g13dade39ed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13dade39ed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13dade39ed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13dade39ed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dk2"/>
        </a:solidFill>
      </p:bgPr>
    </p:bg>
    <p:spTree>
      <p:nvGrpSpPr>
        <p:cNvPr id="9" name="Shape 9"/>
        <p:cNvGrpSpPr/>
        <p:nvPr/>
      </p:nvGrpSpPr>
      <p:grpSpPr>
        <a:xfrm>
          <a:off x="0" y="0"/>
          <a:ext cx="0" cy="0"/>
          <a:chOff x="0" y="0"/>
          <a:chExt cx="0" cy="0"/>
        </a:xfrm>
      </p:grpSpPr>
      <p:cxnSp>
        <p:nvCxnSpPr>
          <p:cNvPr id="10" name="Google Shape;10;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1" name="Google Shape;11;p2"/>
          <p:cNvSpPr txBox="1"/>
          <p:nvPr>
            <p:ph type="ctrTitle"/>
          </p:nvPr>
        </p:nvSpPr>
        <p:spPr>
          <a:xfrm>
            <a:off x="1680302" y="1592050"/>
            <a:ext cx="5783400" cy="1457400"/>
          </a:xfrm>
          <a:prstGeom prst="rect">
            <a:avLst/>
          </a:prstGeom>
        </p:spPr>
        <p:txBody>
          <a:bodyPr anchorCtr="0" anchor="b" bIns="91425" lIns="91425" spcFirstLastPara="1" rIns="91425" wrap="square" tIns="91425">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2" name="Google Shape;12;p2"/>
          <p:cNvSpPr txBox="1"/>
          <p:nvPr>
            <p:ph idx="1" type="subTitle"/>
          </p:nvPr>
        </p:nvSpPr>
        <p:spPr>
          <a:xfrm>
            <a:off x="1680302" y="3049450"/>
            <a:ext cx="5783400" cy="909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MHI logo.jpg" id="14" name="Google Shape;14;p2"/>
          <p:cNvPicPr preferRelativeResize="0"/>
          <p:nvPr/>
        </p:nvPicPr>
        <p:blipFill>
          <a:blip r:embed="rId2">
            <a:alphaModFix/>
          </a:blip>
          <a:stretch>
            <a:fillRect/>
          </a:stretch>
        </p:blipFill>
        <p:spPr>
          <a:xfrm>
            <a:off x="0" y="0"/>
            <a:ext cx="9144000" cy="14287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9" name="Shape 49"/>
        <p:cNvGrpSpPr/>
        <p:nvPr/>
      </p:nvGrpSpPr>
      <p:grpSpPr>
        <a:xfrm>
          <a:off x="0" y="0"/>
          <a:ext cx="0" cy="0"/>
          <a:chOff x="0" y="0"/>
          <a:chExt cx="0" cy="0"/>
        </a:xfrm>
      </p:grpSpPr>
      <p:sp>
        <p:nvSpPr>
          <p:cNvPr id="50" name="Google Shape;50;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2" name="Google Shape;52;p11"/>
          <p:cNvSpPr txBox="1"/>
          <p:nvPr>
            <p:ph idx="1" type="body"/>
          </p:nvPr>
        </p:nvSpPr>
        <p:spPr>
          <a:xfrm>
            <a:off x="387900" y="2919450"/>
            <a:ext cx="83682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3" name="Google Shape;53;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bg>
      <p:bgPr>
        <a:solidFill>
          <a:schemeClr val="dk2"/>
        </a:solidFill>
      </p:bgPr>
    </p:bg>
    <p:spTree>
      <p:nvGrpSpPr>
        <p:cNvPr id="54" name="Shape 54"/>
        <p:cNvGrpSpPr/>
        <p:nvPr/>
      </p:nvGrpSpPr>
      <p:grpSpPr>
        <a:xfrm>
          <a:off x="0" y="0"/>
          <a:ext cx="0" cy="0"/>
          <a:chOff x="0" y="0"/>
          <a:chExt cx="0" cy="0"/>
        </a:xfrm>
      </p:grpSpPr>
      <p:sp>
        <p:nvSpPr>
          <p:cNvPr id="55" name="Google Shape;55;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2"/>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480750" y="1764950"/>
            <a:ext cx="8222100" cy="9075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bg>
      <p:bgPr>
        <a:solidFill>
          <a:schemeClr val="dk2"/>
        </a:solidFill>
      </p:bgPr>
    </p:bg>
    <p:spTree>
      <p:nvGrpSpPr>
        <p:cNvPr id="18" name="Shape 18"/>
        <p:cNvGrpSpPr/>
        <p:nvPr/>
      </p:nvGrpSpPr>
      <p:grpSpPr>
        <a:xfrm>
          <a:off x="0" y="0"/>
          <a:ext cx="0" cy="0"/>
          <a:chOff x="0" y="0"/>
          <a:chExt cx="0" cy="0"/>
        </a:xfrm>
      </p:grpSpPr>
      <p:sp>
        <p:nvSpPr>
          <p:cNvPr id="19" name="Google Shape;19;p4"/>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87900" y="1489824"/>
            <a:ext cx="8368200" cy="30789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1" name="Google Shape;21;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2" name="Shape 22"/>
        <p:cNvGrpSpPr/>
        <p:nvPr/>
      </p:nvGrpSpPr>
      <p:grpSpPr>
        <a:xfrm>
          <a:off x="0" y="0"/>
          <a:ext cx="0" cy="0"/>
          <a:chOff x="0" y="0"/>
          <a:chExt cx="0" cy="0"/>
        </a:xfrm>
      </p:grpSpPr>
      <p:cxnSp>
        <p:nvCxnSpPr>
          <p:cNvPr id="23" name="Google Shape;23;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4" name="Google Shape;24;p5"/>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5" name="Google Shape;25;p5"/>
          <p:cNvSpPr txBox="1"/>
          <p:nvPr>
            <p:ph idx="1" type="body"/>
          </p:nvPr>
        </p:nvSpPr>
        <p:spPr>
          <a:xfrm>
            <a:off x="387900" y="1489825"/>
            <a:ext cx="3999900" cy="30789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Google Shape;26;p5"/>
          <p:cNvSpPr txBox="1"/>
          <p:nvPr>
            <p:ph idx="2" type="body"/>
          </p:nvPr>
        </p:nvSpPr>
        <p:spPr>
          <a:xfrm>
            <a:off x="4756200" y="1489825"/>
            <a:ext cx="3999900" cy="30789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0" name="Google Shape;30;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1" name="Shape 31"/>
        <p:cNvGrpSpPr/>
        <p:nvPr/>
      </p:nvGrpSpPr>
      <p:grpSpPr>
        <a:xfrm>
          <a:off x="0" y="0"/>
          <a:ext cx="0" cy="0"/>
          <a:chOff x="0" y="0"/>
          <a:chExt cx="0" cy="0"/>
        </a:xfrm>
      </p:grpSpPr>
      <p:cxnSp>
        <p:nvCxnSpPr>
          <p:cNvPr id="32" name="Google Shape;32;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3" name="Google Shape;33;p7"/>
          <p:cNvSpPr txBox="1"/>
          <p:nvPr>
            <p:ph type="title"/>
          </p:nvPr>
        </p:nvSpPr>
        <p:spPr>
          <a:xfrm>
            <a:off x="3879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87900" y="1594025"/>
            <a:ext cx="2808000" cy="26811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8" name="Google Shape;38;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2" name="Google Shape;42;p9"/>
          <p:cNvSpPr txBox="1"/>
          <p:nvPr>
            <p:ph type="title"/>
          </p:nvPr>
        </p:nvSpPr>
        <p:spPr>
          <a:xfrm>
            <a:off x="265500" y="1209075"/>
            <a:ext cx="4045200" cy="1506300"/>
          </a:xfrm>
          <a:prstGeom prst="rect">
            <a:avLst/>
          </a:prstGeom>
        </p:spPr>
        <p:txBody>
          <a:bodyPr anchorCtr="0" anchor="b" bIns="91425" lIns="91425" spcFirstLastPara="1" rIns="91425" wrap="square" tIns="91425">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3" name="Google Shape;43;p9"/>
          <p:cNvSpPr txBox="1"/>
          <p:nvPr>
            <p:ph idx="1" type="subTitle"/>
          </p:nvPr>
        </p:nvSpPr>
        <p:spPr>
          <a:xfrm>
            <a:off x="265500" y="27690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9500" y="423372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rina">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rotor-apps.com/MHI/135/RII_Task_Cards.pdf"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rotor-apps.com/MHI/135/RII_Task_Cards.pdf"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pic>
        <p:nvPicPr>
          <p:cNvPr descr="MHI logo.jpg" id="60" name="Google Shape;60;p13"/>
          <p:cNvPicPr preferRelativeResize="0"/>
          <p:nvPr/>
        </p:nvPicPr>
        <p:blipFill>
          <a:blip r:embed="rId3">
            <a:alphaModFix/>
          </a:blip>
          <a:stretch>
            <a:fillRect/>
          </a:stretch>
        </p:blipFill>
        <p:spPr>
          <a:xfrm>
            <a:off x="0" y="0"/>
            <a:ext cx="9144000" cy="1428750"/>
          </a:xfrm>
          <a:prstGeom prst="rect">
            <a:avLst/>
          </a:prstGeom>
          <a:noFill/>
          <a:ln>
            <a:noFill/>
          </a:ln>
        </p:spPr>
      </p:pic>
      <p:sp>
        <p:nvSpPr>
          <p:cNvPr id="61" name="Google Shape;61;p13"/>
          <p:cNvSpPr txBox="1"/>
          <p:nvPr>
            <p:ph type="ctrTitle"/>
          </p:nvPr>
        </p:nvSpPr>
        <p:spPr>
          <a:xfrm>
            <a:off x="1287275" y="1574975"/>
            <a:ext cx="6838200" cy="803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RII INSPECTOR TRAINING</a:t>
            </a:r>
            <a:endParaRPr/>
          </a:p>
        </p:txBody>
      </p:sp>
      <p:pic>
        <p:nvPicPr>
          <p:cNvPr descr="412 small.JPG" id="62" name="Google Shape;62;p13"/>
          <p:cNvPicPr preferRelativeResize="0"/>
          <p:nvPr/>
        </p:nvPicPr>
        <p:blipFill>
          <a:blip r:embed="rId4">
            <a:alphaModFix/>
          </a:blip>
          <a:stretch>
            <a:fillRect/>
          </a:stretch>
        </p:blipFill>
        <p:spPr>
          <a:xfrm>
            <a:off x="2556313" y="2432088"/>
            <a:ext cx="4105275" cy="2447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22"/>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AUDITS</a:t>
            </a:r>
            <a:endParaRPr/>
          </a:p>
        </p:txBody>
      </p:sp>
      <p:sp>
        <p:nvSpPr>
          <p:cNvPr id="116" name="Google Shape;116;p22"/>
          <p:cNvSpPr txBox="1"/>
          <p:nvPr>
            <p:ph idx="1" type="body"/>
          </p:nvPr>
        </p:nvSpPr>
        <p:spPr>
          <a:xfrm>
            <a:off x="1643075" y="1032300"/>
            <a:ext cx="5994600" cy="3078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Data Collection</a:t>
            </a:r>
            <a:endParaRPr/>
          </a:p>
          <a:p>
            <a:pPr indent="0" lvl="0" marL="0" rtl="0" algn="l">
              <a:lnSpc>
                <a:spcPct val="100000"/>
              </a:lnSpc>
              <a:spcBef>
                <a:spcPts val="200"/>
              </a:spcBef>
              <a:spcAft>
                <a:spcPts val="0"/>
              </a:spcAft>
              <a:buNone/>
            </a:pPr>
            <a:r>
              <a:t/>
            </a:r>
            <a:endParaRPr/>
          </a:p>
          <a:p>
            <a:pPr indent="-342900" lvl="0" marL="457200" rtl="0" algn="l">
              <a:lnSpc>
                <a:spcPct val="100000"/>
              </a:lnSpc>
              <a:spcBef>
                <a:spcPts val="200"/>
              </a:spcBef>
              <a:spcAft>
                <a:spcPts val="0"/>
              </a:spcAft>
              <a:buSzPts val="1800"/>
              <a:buChar char="●"/>
            </a:pPr>
            <a:r>
              <a:rPr lang="en"/>
              <a:t>Aircraft Records</a:t>
            </a:r>
            <a:endParaRPr/>
          </a:p>
          <a:p>
            <a:pPr indent="-342900" lvl="0" marL="457200" rtl="0" algn="l">
              <a:lnSpc>
                <a:spcPct val="100000"/>
              </a:lnSpc>
              <a:spcBef>
                <a:spcPts val="0"/>
              </a:spcBef>
              <a:spcAft>
                <a:spcPts val="0"/>
              </a:spcAft>
              <a:buSzPts val="1800"/>
              <a:buChar char="●"/>
            </a:pPr>
            <a:r>
              <a:rPr lang="en"/>
              <a:t>Service Difficulty Reports</a:t>
            </a:r>
            <a:endParaRPr/>
          </a:p>
          <a:p>
            <a:pPr indent="-342900" lvl="0" marL="457200" rtl="0" algn="l">
              <a:lnSpc>
                <a:spcPct val="100000"/>
              </a:lnSpc>
              <a:spcBef>
                <a:spcPts val="0"/>
              </a:spcBef>
              <a:spcAft>
                <a:spcPts val="0"/>
              </a:spcAft>
              <a:buSzPts val="1800"/>
              <a:buChar char="●"/>
            </a:pPr>
            <a:r>
              <a:rPr lang="en"/>
              <a:t>AD’s</a:t>
            </a:r>
            <a:endParaRPr/>
          </a:p>
          <a:p>
            <a:pPr indent="-342900" lvl="0" marL="457200" rtl="0" algn="l">
              <a:lnSpc>
                <a:spcPct val="100000"/>
              </a:lnSpc>
              <a:spcBef>
                <a:spcPts val="0"/>
              </a:spcBef>
              <a:spcAft>
                <a:spcPts val="0"/>
              </a:spcAft>
              <a:buSzPts val="1800"/>
              <a:buChar char="●"/>
            </a:pPr>
            <a:r>
              <a:rPr lang="en"/>
              <a:t>Malfunction or Defect Reports (FAA Form 8010-4)</a:t>
            </a:r>
            <a:endParaRPr/>
          </a:p>
          <a:p>
            <a:pPr indent="-342900" lvl="0" marL="457200" rtl="0" algn="l">
              <a:lnSpc>
                <a:spcPct val="100000"/>
              </a:lnSpc>
              <a:spcBef>
                <a:spcPts val="0"/>
              </a:spcBef>
              <a:spcAft>
                <a:spcPts val="0"/>
              </a:spcAft>
              <a:buSzPts val="1800"/>
              <a:buChar char="●"/>
            </a:pPr>
            <a:r>
              <a:rPr lang="en"/>
              <a:t>Mechanical Interruption Summary Report</a:t>
            </a:r>
            <a:endParaRPr/>
          </a:p>
          <a:p>
            <a:pPr indent="-342900" lvl="0" marL="457200" rtl="0" algn="l">
              <a:lnSpc>
                <a:spcPct val="100000"/>
              </a:lnSpc>
              <a:spcBef>
                <a:spcPts val="0"/>
              </a:spcBef>
              <a:spcAft>
                <a:spcPts val="0"/>
              </a:spcAft>
              <a:buSzPts val="1800"/>
              <a:buChar char="●"/>
            </a:pPr>
            <a:r>
              <a:rPr lang="en"/>
              <a:t>Vendor Reports</a:t>
            </a:r>
            <a:endParaRPr/>
          </a:p>
          <a:p>
            <a:pPr indent="-342900" lvl="0" marL="457200" rtl="0" algn="l">
              <a:lnSpc>
                <a:spcPct val="100000"/>
              </a:lnSpc>
              <a:spcBef>
                <a:spcPts val="0"/>
              </a:spcBef>
              <a:spcAft>
                <a:spcPts val="0"/>
              </a:spcAft>
              <a:buSzPts val="1800"/>
              <a:buChar char="●"/>
            </a:pPr>
            <a:r>
              <a:rPr lang="en"/>
              <a:t>Compliance Action Notices</a:t>
            </a:r>
            <a:endParaRPr/>
          </a:p>
          <a:p>
            <a:pPr indent="0" lvl="0" marL="0" rtl="0" algn="l">
              <a:lnSpc>
                <a:spcPct val="100000"/>
              </a:lnSpc>
              <a:spcBef>
                <a:spcPts val="200"/>
              </a:spcBef>
              <a:spcAft>
                <a:spcPts val="0"/>
              </a:spcAft>
              <a:buNone/>
            </a:pPr>
            <a:r>
              <a:t/>
            </a:r>
            <a:endParaRPr/>
          </a:p>
          <a:p>
            <a:pPr indent="0" lvl="0" marL="0" rtl="0" algn="l">
              <a:lnSpc>
                <a:spcPct val="100000"/>
              </a:lnSpc>
              <a:spcBef>
                <a:spcPts val="200"/>
              </a:spcBef>
              <a:spcAft>
                <a:spcPts val="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23"/>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ANALYSIS AND CORRECTIVE ACTION</a:t>
            </a:r>
            <a:endParaRPr/>
          </a:p>
        </p:txBody>
      </p:sp>
      <p:sp>
        <p:nvSpPr>
          <p:cNvPr id="122" name="Google Shape;122;p23"/>
          <p:cNvSpPr txBox="1"/>
          <p:nvPr>
            <p:ph idx="1" type="body"/>
          </p:nvPr>
        </p:nvSpPr>
        <p:spPr>
          <a:xfrm>
            <a:off x="387900" y="623200"/>
            <a:ext cx="8368200" cy="42831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Committee meetings are held quarterly to review all information and data, and to initiate appropriate corrective action as required.  In conjunction with the CASS meetings, all previous action taken by the Committee is evaluated to determine if any changes or adjustments are necessary.</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Contact with and assistance from applicable manufacturers, vendors or other operators with similar equipment may be used to determine if the failure is inherent to the design.  The results of the investigation, along with any recommended corrective action, are presented at the next CASS meeting.</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 </a:t>
            </a:r>
            <a:endParaRPr sz="6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When a corrective action is required for problems discovered by the CAS program, the committee will decide on the corrective action and delegate the responsibility of implementing the corrective action to the appropriate department. Status of the corrective action will be reviewed at the next CASS meeting.</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Problems concerning mechanical discrepancies, spare parts, scheduled maintenance, MEL items, etc. are discussed with the Director of Maintenance and corrective action taken, if required.</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The Compliance Action Notice or CAN Memo system may be used to initiate corrective action on deficiencies if immediate action is indicated. Revisions to maintenance programs, additional training, changes to policies and procedures, changes to time limitations, or other changes, will follow as necessary. The total effectiveness of the program is reviewed annually by the CASS Committee and the technical staff.  Any change or adjustment to the method or procedure is made as necessary</a:t>
            </a:r>
            <a:endParaRPr sz="1400">
              <a:solidFill>
                <a:srgbClr val="FFFFFF"/>
              </a:solidFill>
              <a:latin typeface="Arial"/>
              <a:ea typeface="Arial"/>
              <a:cs typeface="Arial"/>
              <a:sym typeface="Arial"/>
            </a:endParaRPr>
          </a:p>
          <a:p>
            <a:pPr indent="0" lvl="0" marL="0" rtl="0" algn="l">
              <a:spcBef>
                <a:spcPts val="0"/>
              </a:spcBef>
              <a:spcAft>
                <a:spcPts val="1600"/>
              </a:spcAft>
              <a:buNone/>
            </a:pPr>
            <a:r>
              <a:t/>
            </a:r>
            <a:endParaRPr sz="80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Google Shape;127;p24"/>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LOGBOOK ENTRIES</a:t>
            </a:r>
            <a:endParaRPr/>
          </a:p>
        </p:txBody>
      </p:sp>
      <p:sp>
        <p:nvSpPr>
          <p:cNvPr id="128" name="Google Shape;128;p24"/>
          <p:cNvSpPr txBox="1"/>
          <p:nvPr>
            <p:ph idx="1" type="body"/>
          </p:nvPr>
        </p:nvSpPr>
        <p:spPr>
          <a:xfrm>
            <a:off x="387900" y="755024"/>
            <a:ext cx="8368200" cy="307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The Helicopter Log Book along with the Deferred Maintenance Log constitutes the Aircraft Maintenance Log required by CFR 135. All non-cosmetic discrepancies and the corrective action taken shall be recorded in the Helicopter Log Book.  All Log Book pages will be stored in the maintenance office and in the appropriate binder assigned to that aircraft.  135.65 (b)(c) &amp; 135.439). </a:t>
            </a:r>
            <a:endParaRPr/>
          </a:p>
          <a:p>
            <a:pPr indent="0" lvl="0" marL="0" rtl="0" algn="just">
              <a:spcBef>
                <a:spcPts val="0"/>
              </a:spcBef>
              <a:spcAft>
                <a:spcPts val="0"/>
              </a:spcAft>
              <a:buNone/>
            </a:pPr>
            <a:r>
              <a:t/>
            </a:r>
            <a:endParaRPr/>
          </a:p>
          <a:p>
            <a:pPr indent="0" lvl="0" marL="0" rtl="0" algn="just">
              <a:spcBef>
                <a:spcPts val="0"/>
              </a:spcBef>
              <a:spcAft>
                <a:spcPts val="0"/>
              </a:spcAft>
              <a:buNone/>
            </a:pPr>
            <a:r>
              <a:t/>
            </a:r>
            <a:endParaRPr/>
          </a:p>
          <a:p>
            <a:pPr indent="0" lvl="0" marL="0" rtl="0" algn="l">
              <a:lnSpc>
                <a:spcPct val="100000"/>
              </a:lnSpc>
              <a:spcBef>
                <a:spcPts val="0"/>
              </a:spcBef>
              <a:spcAft>
                <a:spcPts val="0"/>
              </a:spcAft>
              <a:buNone/>
            </a:pPr>
            <a:r>
              <a:t/>
            </a:r>
            <a:endParaRPr/>
          </a:p>
          <a:p>
            <a:pPr indent="0" lvl="0" marL="0" rtl="0" algn="l">
              <a:lnSpc>
                <a:spcPct val="100000"/>
              </a:lnSpc>
              <a:spcBef>
                <a:spcPts val="200"/>
              </a:spcBef>
              <a:spcAft>
                <a:spcPts val="2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25"/>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LOGBOOK ENTRIES</a:t>
            </a:r>
            <a:endParaRPr/>
          </a:p>
        </p:txBody>
      </p:sp>
      <p:sp>
        <p:nvSpPr>
          <p:cNvPr id="134" name="Google Shape;134;p25"/>
          <p:cNvSpPr txBox="1"/>
          <p:nvPr>
            <p:ph idx="1" type="body"/>
          </p:nvPr>
        </p:nvSpPr>
        <p:spPr>
          <a:xfrm>
            <a:off x="345175" y="729400"/>
            <a:ext cx="8368200" cy="4294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Record Entry Requirements</a:t>
            </a:r>
            <a:endParaRPr/>
          </a:p>
          <a:p>
            <a:pPr indent="0" lvl="0" marL="0" rtl="0" algn="just">
              <a:spcBef>
                <a:spcPts val="0"/>
              </a:spcBef>
              <a:spcAft>
                <a:spcPts val="0"/>
              </a:spcAft>
              <a:buNone/>
            </a:pPr>
            <a:r>
              <a:t/>
            </a:r>
            <a:endParaRPr sz="600"/>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Each person who maintains, performs preventative maintenance, rebuilds or alters an aircraft, aircraft engine, propeller, appliance, or component part shall make an entry in the maintenance record of that component [in the event of engine maintenance, an entry will also be placed in the airframe log book]. An appropriate certificated mechanic or Repair Station shall provide an airworthiness release. The appropriate maintenance entry will contain the following information (ref. CFR Part 43.9).</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A complete description (or reference to data acceptable to the administrator) of the work performed to include:</a:t>
            </a:r>
            <a:endParaRPr sz="1400">
              <a:solidFill>
                <a:srgbClr val="FFFFFF"/>
              </a:solidFill>
              <a:latin typeface="Arial"/>
              <a:ea typeface="Arial"/>
              <a:cs typeface="Arial"/>
              <a:sym typeface="Arial"/>
            </a:endParaRPr>
          </a:p>
          <a:p>
            <a:pPr indent="0" lvl="0" marL="0" rtl="0" algn="just">
              <a:lnSpc>
                <a:spcPct val="100000"/>
              </a:lnSpc>
              <a:spcBef>
                <a:spcPts val="600"/>
              </a:spcBef>
              <a:spcAft>
                <a:spcPts val="0"/>
              </a:spcAft>
              <a:buNone/>
            </a:pPr>
            <a:r>
              <a:rPr lang="en" sz="1400">
                <a:solidFill>
                  <a:srgbClr val="FFFFFF"/>
                </a:solidFill>
                <a:latin typeface="Arial"/>
                <a:ea typeface="Arial"/>
                <a:cs typeface="Arial"/>
                <a:sym typeface="Arial"/>
              </a:rPr>
              <a:t>If time tracked parts are replaced; aircraft total time, part(s) removed and part(s) installed complete with description, part number, serial number, part total and/or TSO time, etc.</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NOTE: Appropriate serviceability data must accompany corresponding maintenance entries (if applicable).</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a:t>
            </a:r>
            <a:r>
              <a:rPr lang="en" sz="1400">
                <a:solidFill>
                  <a:srgbClr val="FFFFFF"/>
                </a:solidFill>
                <a:latin typeface="Times New Roman"/>
                <a:ea typeface="Times New Roman"/>
                <a:cs typeface="Times New Roman"/>
                <a:sym typeface="Times New Roman"/>
              </a:rPr>
              <a:t>        </a:t>
            </a:r>
            <a:r>
              <a:rPr lang="en" sz="1400">
                <a:solidFill>
                  <a:srgbClr val="FFFFFF"/>
                </a:solidFill>
                <a:latin typeface="Arial"/>
                <a:ea typeface="Arial"/>
                <a:cs typeface="Arial"/>
                <a:sym typeface="Arial"/>
              </a:rPr>
              <a:t>The date of completion of the work performed.</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a:t>
            </a:r>
            <a:r>
              <a:rPr lang="en" sz="1400">
                <a:solidFill>
                  <a:srgbClr val="FFFFFF"/>
                </a:solidFill>
                <a:latin typeface="Times New Roman"/>
                <a:ea typeface="Times New Roman"/>
                <a:cs typeface="Times New Roman"/>
                <a:sym typeface="Times New Roman"/>
              </a:rPr>
              <a:t>        </a:t>
            </a:r>
            <a:r>
              <a:rPr lang="en" sz="1400">
                <a:solidFill>
                  <a:srgbClr val="FFFFFF"/>
                </a:solidFill>
                <a:latin typeface="Arial"/>
                <a:ea typeface="Arial"/>
                <a:cs typeface="Arial"/>
                <a:sym typeface="Arial"/>
              </a:rPr>
              <a:t>The name of the person performing the work. </a:t>
            </a:r>
            <a:endParaRPr sz="1400">
              <a:solidFill>
                <a:srgbClr val="FFFFFF"/>
              </a:solidFill>
              <a:latin typeface="Arial"/>
              <a:ea typeface="Arial"/>
              <a:cs typeface="Arial"/>
              <a:sym typeface="Arial"/>
            </a:endParaRPr>
          </a:p>
          <a:p>
            <a:pPr indent="0" lvl="0" marL="0" rtl="0" algn="just">
              <a:spcBef>
                <a:spcPts val="0"/>
              </a:spcBef>
              <a:spcAft>
                <a:spcPts val="0"/>
              </a:spcAft>
              <a:buNone/>
            </a:pPr>
            <a:r>
              <a:t/>
            </a:r>
            <a:endParaRPr sz="1000"/>
          </a:p>
          <a:p>
            <a:pPr indent="0" lvl="0" marL="0" rtl="0" algn="l">
              <a:lnSpc>
                <a:spcPct val="100000"/>
              </a:lnSpc>
              <a:spcBef>
                <a:spcPts val="0"/>
              </a:spcBef>
              <a:spcAft>
                <a:spcPts val="0"/>
              </a:spcAft>
              <a:buNone/>
            </a:pPr>
            <a:r>
              <a:t/>
            </a:r>
            <a:endParaRPr/>
          </a:p>
          <a:p>
            <a:pPr indent="0" lvl="0" marL="0" rtl="0" algn="l">
              <a:lnSpc>
                <a:spcPct val="100000"/>
              </a:lnSpc>
              <a:spcBef>
                <a:spcPts val="200"/>
              </a:spcBef>
              <a:spcAft>
                <a:spcPts val="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Google Shape;139;p26"/>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LOGBOOK ENTRIES</a:t>
            </a:r>
            <a:endParaRPr/>
          </a:p>
        </p:txBody>
      </p:sp>
      <p:sp>
        <p:nvSpPr>
          <p:cNvPr id="140" name="Google Shape;140;p26"/>
          <p:cNvSpPr txBox="1"/>
          <p:nvPr>
            <p:ph idx="1" type="body"/>
          </p:nvPr>
        </p:nvSpPr>
        <p:spPr>
          <a:xfrm>
            <a:off x="387900" y="729400"/>
            <a:ext cx="8368200" cy="3932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FFFFFF"/>
                </a:solidFill>
                <a:latin typeface="Arial"/>
                <a:ea typeface="Arial"/>
                <a:cs typeface="Arial"/>
                <a:sym typeface="Arial"/>
              </a:rPr>
              <a:t>Examples of maintenance entries:</a:t>
            </a:r>
            <a:endParaRPr>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spcBef>
                <a:spcPts val="0"/>
              </a:spcBef>
              <a:spcAft>
                <a:spcPts val="0"/>
              </a:spcAft>
              <a:buNone/>
            </a:pPr>
            <a:r>
              <a:rPr b="1" lang="en" sz="1400">
                <a:solidFill>
                  <a:srgbClr val="FFFFFF"/>
                </a:solidFill>
                <a:latin typeface="Arial"/>
                <a:ea typeface="Arial"/>
                <a:cs typeface="Arial"/>
                <a:sym typeface="Arial"/>
              </a:rPr>
              <a:t>•</a:t>
            </a:r>
            <a:r>
              <a:rPr b="1" lang="en" sz="1400">
                <a:solidFill>
                  <a:srgbClr val="FFFFFF"/>
                </a:solidFill>
                <a:latin typeface="Times New Roman"/>
                <a:ea typeface="Times New Roman"/>
                <a:cs typeface="Times New Roman"/>
                <a:sym typeface="Times New Roman"/>
              </a:rPr>
              <a:t>        </a:t>
            </a:r>
            <a:r>
              <a:rPr b="1" lang="en" sz="1400">
                <a:solidFill>
                  <a:srgbClr val="FFFFFF"/>
                </a:solidFill>
                <a:latin typeface="Arial"/>
                <a:ea typeface="Arial"/>
                <a:cs typeface="Arial"/>
                <a:sym typeface="Arial"/>
              </a:rPr>
              <a:t>Discrepancy:</a:t>
            </a:r>
            <a:endParaRPr b="1"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05/12/97, 2449.0 hours aircraft total time. Removed main rotor retention cap P/N 123-456-789-001, S/N AMC80112 (component total time 9999.0 hours) due to 10000.0 hour retirement interval.</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spcBef>
                <a:spcPts val="0"/>
              </a:spcBef>
              <a:spcAft>
                <a:spcPts val="0"/>
              </a:spcAft>
              <a:buNone/>
            </a:pPr>
            <a:r>
              <a:rPr b="1" lang="en" sz="1400">
                <a:solidFill>
                  <a:srgbClr val="FFFFFF"/>
                </a:solidFill>
                <a:latin typeface="Arial"/>
                <a:ea typeface="Arial"/>
                <a:cs typeface="Arial"/>
                <a:sym typeface="Arial"/>
              </a:rPr>
              <a:t>•</a:t>
            </a:r>
            <a:r>
              <a:rPr b="1" lang="en" sz="1400">
                <a:solidFill>
                  <a:srgbClr val="FFFFFF"/>
                </a:solidFill>
                <a:latin typeface="Times New Roman"/>
                <a:ea typeface="Times New Roman"/>
                <a:cs typeface="Times New Roman"/>
                <a:sym typeface="Times New Roman"/>
              </a:rPr>
              <a:t>        </a:t>
            </a:r>
            <a:r>
              <a:rPr b="1" lang="en" sz="1400">
                <a:solidFill>
                  <a:srgbClr val="FFFFFF"/>
                </a:solidFill>
                <a:latin typeface="Arial"/>
                <a:ea typeface="Arial"/>
                <a:cs typeface="Arial"/>
                <a:sym typeface="Arial"/>
              </a:rPr>
              <a:t>Corrective Action:</a:t>
            </a:r>
            <a:endParaRPr b="1"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Installed serviceable main rotor retention cap P/N 123-456-789-001, S/N AMC-80155 (component total time 1500.0 hours). Maintenance was performed in accordance with BHTI Maintenance Manual Volume XXX, 65-00-22, paragraph 65.02. {Signature of certified A&amp;P Mechanic or an FAA Certified Repair Station holding the proper rating (Appropriate certificate number.) </a:t>
            </a:r>
            <a:endParaRPr sz="1400">
              <a:solidFill>
                <a:srgbClr val="FFFFFF"/>
              </a:solidFill>
              <a:latin typeface="Arial"/>
              <a:ea typeface="Arial"/>
              <a:cs typeface="Arial"/>
              <a:sym typeface="Arial"/>
            </a:endParaRPr>
          </a:p>
          <a:p>
            <a:pPr indent="0" lvl="0" marL="0" rtl="0" algn="just">
              <a:spcBef>
                <a:spcPts val="0"/>
              </a:spcBef>
              <a:spcAft>
                <a:spcPts val="0"/>
              </a:spcAft>
              <a:buNone/>
            </a:pPr>
            <a:r>
              <a:t/>
            </a:r>
            <a:endParaRPr sz="1000"/>
          </a:p>
          <a:p>
            <a:pPr indent="0" lvl="0" marL="0" rtl="0" algn="l">
              <a:lnSpc>
                <a:spcPct val="100000"/>
              </a:lnSpc>
              <a:spcBef>
                <a:spcPts val="0"/>
              </a:spcBef>
              <a:spcAft>
                <a:spcPts val="0"/>
              </a:spcAft>
              <a:buNone/>
            </a:pPr>
            <a:r>
              <a:t/>
            </a:r>
            <a:endParaRPr/>
          </a:p>
          <a:p>
            <a:pPr indent="0" lvl="0" marL="0" rtl="0" algn="l">
              <a:lnSpc>
                <a:spcPct val="100000"/>
              </a:lnSpc>
              <a:spcBef>
                <a:spcPts val="200"/>
              </a:spcBef>
              <a:spcAft>
                <a:spcPts val="2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Google Shape;145;p27"/>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LOGBOOK ENTRIES</a:t>
            </a:r>
            <a:endParaRPr/>
          </a:p>
        </p:txBody>
      </p:sp>
      <p:sp>
        <p:nvSpPr>
          <p:cNvPr id="146" name="Google Shape;146;p27"/>
          <p:cNvSpPr txBox="1"/>
          <p:nvPr>
            <p:ph idx="1" type="body"/>
          </p:nvPr>
        </p:nvSpPr>
        <p:spPr>
          <a:xfrm>
            <a:off x="387900" y="798000"/>
            <a:ext cx="8368200" cy="35475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b="1" lang="en" sz="1200">
                <a:solidFill>
                  <a:srgbClr val="FFFFFF"/>
                </a:solidFill>
                <a:latin typeface="Arial"/>
                <a:ea typeface="Arial"/>
                <a:cs typeface="Arial"/>
                <a:sym typeface="Arial"/>
              </a:rPr>
              <a:t>• </a:t>
            </a:r>
            <a:r>
              <a:rPr b="1" lang="en" sz="1200">
                <a:solidFill>
                  <a:srgbClr val="FFFFFF"/>
                </a:solidFill>
                <a:latin typeface="Times New Roman"/>
                <a:ea typeface="Times New Roman"/>
                <a:cs typeface="Times New Roman"/>
                <a:sym typeface="Times New Roman"/>
              </a:rPr>
              <a:t>       </a:t>
            </a:r>
            <a:r>
              <a:rPr b="1" lang="en" sz="1200">
                <a:solidFill>
                  <a:srgbClr val="FFFFFF"/>
                </a:solidFill>
                <a:latin typeface="Arial"/>
                <a:ea typeface="Arial"/>
                <a:cs typeface="Arial"/>
                <a:sym typeface="Arial"/>
              </a:rPr>
              <a:t>Discrepancy (as a result of maintenance performed):</a:t>
            </a:r>
            <a:endParaRPr b="1" sz="12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 </a:t>
            </a:r>
            <a:endParaRPr sz="12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(Made by certified A&amp;P Mechanic or an FAA Certified Repair Station holding the proper rating, if operational check flight is required according to CFR Part 91.407 or Paragraph I of the Maintenance Operational Check Flight Procedure):</a:t>
            </a:r>
            <a:endParaRPr sz="12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 </a:t>
            </a:r>
            <a:endParaRPr sz="12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05/12/97, 2499.0 hours aircraft total time. Maintenance operational check flight is due for the replacement of main rotor retention cap (maintenance performed or alteration made) according to the requirements of [CFR Part 91.407 (b) or Manufacturer (quote page and paragraph number) ]. {Signature of certified A&amp;P Mechanic or an FAA Certified Repair Station holding the proper rating (Appropriate certificate number.) </a:t>
            </a:r>
            <a:endParaRPr sz="1200">
              <a:solidFill>
                <a:srgbClr val="FFFFFF"/>
              </a:solidFill>
            </a:endParaRPr>
          </a:p>
          <a:p>
            <a:pPr indent="0" lvl="0" marL="0" rtl="0" algn="l">
              <a:lnSpc>
                <a:spcPct val="100000"/>
              </a:lnSpc>
              <a:spcBef>
                <a:spcPts val="0"/>
              </a:spcBef>
              <a:spcAft>
                <a:spcPts val="0"/>
              </a:spcAft>
              <a:buNone/>
            </a:pPr>
            <a:r>
              <a:t/>
            </a:r>
            <a:endParaRPr sz="1200"/>
          </a:p>
          <a:p>
            <a:pPr indent="0" lvl="0" marL="0" rtl="0" algn="just">
              <a:lnSpc>
                <a:spcPct val="100000"/>
              </a:lnSpc>
              <a:spcBef>
                <a:spcPts val="200"/>
              </a:spcBef>
              <a:spcAft>
                <a:spcPts val="0"/>
              </a:spcAft>
              <a:buNone/>
            </a:pPr>
            <a:r>
              <a:rPr b="1" lang="en" sz="1200">
                <a:solidFill>
                  <a:srgbClr val="FFFFFF"/>
                </a:solidFill>
                <a:latin typeface="Arial"/>
                <a:ea typeface="Arial"/>
                <a:cs typeface="Arial"/>
                <a:sym typeface="Arial"/>
              </a:rPr>
              <a:t>•</a:t>
            </a:r>
            <a:r>
              <a:rPr b="1" lang="en" sz="1200">
                <a:solidFill>
                  <a:srgbClr val="FFFFFF"/>
                </a:solidFill>
                <a:latin typeface="Times New Roman"/>
                <a:ea typeface="Times New Roman"/>
                <a:cs typeface="Times New Roman"/>
                <a:sym typeface="Times New Roman"/>
              </a:rPr>
              <a:t>        </a:t>
            </a:r>
            <a:r>
              <a:rPr b="1" lang="en" sz="1200">
                <a:solidFill>
                  <a:srgbClr val="FFFFFF"/>
                </a:solidFill>
                <a:latin typeface="Arial"/>
                <a:ea typeface="Arial"/>
                <a:cs typeface="Arial"/>
                <a:sym typeface="Arial"/>
              </a:rPr>
              <a:t>Corrective Action (after maintenance operational check flight):</a:t>
            </a:r>
            <a:endParaRPr b="1" sz="12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 </a:t>
            </a:r>
            <a:endParaRPr sz="12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(Made by designated pilots in command who have a current CFR 135.293 (a) (b) letter of competency on the make and model aircraft requiring the maintenance operational check flight or a pilot approved by the company.)</a:t>
            </a:r>
            <a:endParaRPr sz="12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 </a:t>
            </a:r>
            <a:endParaRPr sz="12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05/12/97, 2449.0 hours aircraft total time. Conducted maintenance operational check flight for the replacement of</a:t>
            </a:r>
            <a:endParaRPr sz="12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main rotor retention cap as required by BHTI Maintenance Manual Volume XXX, 65-00-22, paragraph 65.02. Aircraft returned to service. {Signature of pilot} (Appropriate certificate number). </a:t>
            </a:r>
            <a:endParaRPr sz="1200">
              <a:solidFill>
                <a:srgbClr val="FFFFFF"/>
              </a:solidFill>
              <a:latin typeface="Arial"/>
              <a:ea typeface="Arial"/>
              <a:cs typeface="Arial"/>
              <a:sym typeface="Arial"/>
            </a:endParaRPr>
          </a:p>
          <a:p>
            <a:pPr indent="0" lvl="0" marL="0" rtl="0" algn="l">
              <a:lnSpc>
                <a:spcPct val="100000"/>
              </a:lnSpc>
              <a:spcBef>
                <a:spcPts val="0"/>
              </a:spcBef>
              <a:spcAft>
                <a:spcPts val="0"/>
              </a:spcAft>
              <a:buNone/>
            </a:pPr>
            <a:r>
              <a:t/>
            </a:r>
            <a:endParaRPr sz="900"/>
          </a:p>
          <a:p>
            <a:pPr indent="0" lvl="0" marL="0" rtl="0" algn="l">
              <a:lnSpc>
                <a:spcPct val="100000"/>
              </a:lnSpc>
              <a:spcBef>
                <a:spcPts val="200"/>
              </a:spcBef>
              <a:spcAft>
                <a:spcPts val="20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sp>
        <p:nvSpPr>
          <p:cNvPr id="151" name="Google Shape;151;p28"/>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LOGBOOK ENTRIES</a:t>
            </a:r>
            <a:endParaRPr/>
          </a:p>
        </p:txBody>
      </p:sp>
      <p:sp>
        <p:nvSpPr>
          <p:cNvPr id="152" name="Google Shape;152;p28"/>
          <p:cNvSpPr txBox="1"/>
          <p:nvPr>
            <p:ph idx="1" type="body"/>
          </p:nvPr>
        </p:nvSpPr>
        <p:spPr>
          <a:xfrm>
            <a:off x="387900" y="708300"/>
            <a:ext cx="8368200" cy="3989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400">
                <a:solidFill>
                  <a:srgbClr val="FFFFFF"/>
                </a:solidFill>
                <a:latin typeface="Arial"/>
                <a:ea typeface="Arial"/>
                <a:cs typeface="Arial"/>
                <a:sym typeface="Arial"/>
              </a:rPr>
              <a:t>Buy Back Procedures</a:t>
            </a:r>
            <a:endParaRPr b="1" sz="1400">
              <a:solidFill>
                <a:srgbClr val="FFFFFF"/>
              </a:solidFill>
              <a:latin typeface="Arial"/>
              <a:ea typeface="Arial"/>
              <a:cs typeface="Arial"/>
              <a:sym typeface="Arial"/>
            </a:endParaRPr>
          </a:p>
          <a:p>
            <a:pPr indent="0" lvl="0" marL="0" rtl="0" algn="l">
              <a:lnSpc>
                <a:spcPct val="100000"/>
              </a:lnSpc>
              <a:spcBef>
                <a:spcPts val="200"/>
              </a:spcBef>
              <a:spcAft>
                <a:spcPts val="0"/>
              </a:spcAft>
              <a:buNone/>
            </a:pPr>
            <a:r>
              <a:t/>
            </a:r>
            <a:endParaRPr b="1" sz="1000">
              <a:solidFill>
                <a:srgbClr val="FFFFFF"/>
              </a:solidFill>
              <a:latin typeface="Arial"/>
              <a:ea typeface="Arial"/>
              <a:cs typeface="Arial"/>
              <a:sym typeface="Arial"/>
            </a:endParaRPr>
          </a:p>
          <a:p>
            <a:pPr indent="0" lvl="0" marL="0" rtl="0" algn="just">
              <a:lnSpc>
                <a:spcPct val="100000"/>
              </a:lnSpc>
              <a:spcBef>
                <a:spcPts val="200"/>
              </a:spcBef>
              <a:spcAft>
                <a:spcPts val="0"/>
              </a:spcAft>
              <a:buNone/>
            </a:pPr>
            <a:r>
              <a:rPr lang="en" sz="1400">
                <a:solidFill>
                  <a:srgbClr val="FFFFFF"/>
                </a:solidFill>
                <a:latin typeface="Arial"/>
                <a:ea typeface="Arial"/>
                <a:cs typeface="Arial"/>
                <a:sym typeface="Arial"/>
              </a:rPr>
              <a:t>In the event that the inspector does not approve the item of work, he will not sign off the required inspection, and will advise the technician who accomplished the item of work of the discrepancies found.  The technician will then remedy the discrepancies and the inspector will repeat his inspection function.  This procedure will be referred to as the “Buy-Back” procedure, and will be repeated until the item of work has been satisfactorily accomplished.</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Discrepancies found by the RII Inspector must be entered in the aircraft logbook, if that inspector cannot ensure he will see the “Buy-Back” procedure through to completion.</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In the event that any required inspection is not completed as a result of work interruptions, the RII Inspector will make an entry on the appropriate form (logbook, etc.), stating the required inspection is incomplete, and a brief description of the reason why it is incomplete.</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If any company authorized inspector finds an item which is questionable, the Chief Inspector or Director of Maintenance shall be consulted and shall have final authority to approve the aircraft for return to service or take other necessary action.</a:t>
            </a:r>
            <a:endParaRPr sz="1400">
              <a:solidFill>
                <a:srgbClr val="FFFFFF"/>
              </a:solidFill>
              <a:latin typeface="Arial"/>
              <a:ea typeface="Arial"/>
              <a:cs typeface="Arial"/>
              <a:sym typeface="Arial"/>
            </a:endParaRPr>
          </a:p>
          <a:p>
            <a:pPr indent="0" lvl="0" marL="0" rtl="0" algn="l">
              <a:lnSpc>
                <a:spcPct val="100000"/>
              </a:lnSpc>
              <a:spcBef>
                <a:spcPts val="0"/>
              </a:spcBef>
              <a:spcAft>
                <a:spcPts val="0"/>
              </a:spcAft>
              <a:buNone/>
            </a:pPr>
            <a:r>
              <a:t/>
            </a:r>
            <a:endParaRPr b="1" sz="1000">
              <a:solidFill>
                <a:srgbClr val="FFFFFF"/>
              </a:solidFill>
              <a:latin typeface="Arial"/>
              <a:ea typeface="Arial"/>
              <a:cs typeface="Arial"/>
              <a:sym typeface="Arial"/>
            </a:endParaRPr>
          </a:p>
          <a:p>
            <a:pPr indent="0" lvl="0" marL="0" rtl="0" algn="l">
              <a:lnSpc>
                <a:spcPct val="100000"/>
              </a:lnSpc>
              <a:spcBef>
                <a:spcPts val="200"/>
              </a:spcBef>
              <a:spcAft>
                <a:spcPts val="20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p29"/>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LOGBOOK ENTRIES</a:t>
            </a:r>
            <a:endParaRPr/>
          </a:p>
        </p:txBody>
      </p:sp>
      <p:sp>
        <p:nvSpPr>
          <p:cNvPr id="158" name="Google Shape;158;p29"/>
          <p:cNvSpPr txBox="1"/>
          <p:nvPr>
            <p:ph idx="1" type="body"/>
          </p:nvPr>
        </p:nvSpPr>
        <p:spPr>
          <a:xfrm>
            <a:off x="387900" y="746500"/>
            <a:ext cx="8368200" cy="40080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The authorized inspector’s signature or affixed stamp constitutes the approval for return to service.  If the stamp is used it shall be affixed to both copies of the aircraft maintenance logbook sheets.</a:t>
            </a:r>
            <a:endParaRPr sz="1400">
              <a:solidFill>
                <a:srgbClr val="FFFFFF"/>
              </a:solidFill>
              <a:latin typeface="Arial"/>
              <a:ea typeface="Arial"/>
              <a:cs typeface="Arial"/>
              <a:sym typeface="Arial"/>
            </a:endParaRPr>
          </a:p>
          <a:p>
            <a:pPr indent="0" lvl="0" marL="0" rtl="0" algn="just">
              <a:lnSpc>
                <a:spcPct val="100000"/>
              </a:lnSpc>
              <a:spcBef>
                <a:spcPts val="20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200"/>
              </a:spcBef>
              <a:spcAft>
                <a:spcPts val="0"/>
              </a:spcAft>
              <a:buNone/>
            </a:pPr>
            <a:r>
              <a:rPr lang="en" sz="1400">
                <a:solidFill>
                  <a:srgbClr val="FFFFFF"/>
                </a:solidFill>
                <a:latin typeface="Arial"/>
                <a:ea typeface="Arial"/>
                <a:cs typeface="Arial"/>
                <a:sym typeface="Arial"/>
              </a:rPr>
              <a:t>If an RII inspection is required, it will be entered in the aircraft logbook as a separate entry.</a:t>
            </a:r>
            <a:endParaRPr sz="1400">
              <a:solidFill>
                <a:srgbClr val="FFFFFF"/>
              </a:solidFill>
              <a:latin typeface="Arial"/>
              <a:ea typeface="Arial"/>
              <a:cs typeface="Arial"/>
              <a:sym typeface="Arial"/>
            </a:endParaRPr>
          </a:p>
          <a:p>
            <a:pPr indent="0" lvl="0" marL="0" rtl="0" algn="just">
              <a:lnSpc>
                <a:spcPct val="100000"/>
              </a:lnSpc>
              <a:spcBef>
                <a:spcPts val="20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200"/>
              </a:spcBef>
              <a:spcAft>
                <a:spcPts val="0"/>
              </a:spcAft>
              <a:buNone/>
            </a:pPr>
            <a:r>
              <a:rPr lang="en" sz="1400">
                <a:solidFill>
                  <a:srgbClr val="FFFFFF"/>
                </a:solidFill>
                <a:latin typeface="Arial"/>
                <a:ea typeface="Arial"/>
                <a:cs typeface="Arial"/>
                <a:sym typeface="Arial"/>
              </a:rPr>
              <a:t>If a pilot operational check is required it shall also be entered in the aircraft logbook as being due, as a separate entry.  The pilot’s signature at the completion of the maintenance operational check returns the aircraft to service.</a:t>
            </a:r>
            <a:endParaRPr sz="1400">
              <a:solidFill>
                <a:srgbClr val="FFFFFF"/>
              </a:solidFill>
              <a:latin typeface="Arial"/>
              <a:ea typeface="Arial"/>
              <a:cs typeface="Arial"/>
              <a:sym typeface="Arial"/>
            </a:endParaRPr>
          </a:p>
          <a:p>
            <a:pPr indent="0" lvl="0" marL="0" rtl="0" algn="just">
              <a:lnSpc>
                <a:spcPct val="100000"/>
              </a:lnSpc>
              <a:spcBef>
                <a:spcPts val="20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200"/>
              </a:spcBef>
              <a:spcAft>
                <a:spcPts val="0"/>
              </a:spcAft>
              <a:buNone/>
            </a:pPr>
            <a:r>
              <a:rPr lang="en" sz="1400">
                <a:solidFill>
                  <a:srgbClr val="FFFFFF"/>
                </a:solidFill>
                <a:latin typeface="Arial"/>
                <a:ea typeface="Arial"/>
                <a:cs typeface="Arial"/>
                <a:sym typeface="Arial"/>
              </a:rPr>
              <a:t>The technician performing the work shall have a company authorized inspector perform the inspection of the required inspection item.  The technician performing the work may not perform the required inspection.</a:t>
            </a:r>
            <a:endParaRPr sz="1400">
              <a:solidFill>
                <a:srgbClr val="FFFFFF"/>
              </a:solidFill>
              <a:latin typeface="Arial"/>
              <a:ea typeface="Arial"/>
              <a:cs typeface="Arial"/>
              <a:sym typeface="Arial"/>
            </a:endParaRPr>
          </a:p>
          <a:p>
            <a:pPr indent="0" lvl="0" marL="0" rtl="0" algn="just">
              <a:lnSpc>
                <a:spcPct val="100000"/>
              </a:lnSpc>
              <a:spcBef>
                <a:spcPts val="200"/>
              </a:spcBef>
              <a:spcAft>
                <a:spcPts val="0"/>
              </a:spcAft>
              <a:buNone/>
            </a:pPr>
            <a:r>
              <a:t/>
            </a:r>
            <a:endParaRPr b="1" sz="1400">
              <a:solidFill>
                <a:srgbClr val="FFFFFF"/>
              </a:solidFill>
              <a:latin typeface="Arial"/>
              <a:ea typeface="Arial"/>
              <a:cs typeface="Arial"/>
              <a:sym typeface="Arial"/>
            </a:endParaRPr>
          </a:p>
          <a:p>
            <a:pPr indent="0" lvl="0" marL="0" rtl="0" algn="just">
              <a:spcBef>
                <a:spcPts val="200"/>
              </a:spcBef>
              <a:spcAft>
                <a:spcPts val="0"/>
              </a:spcAft>
              <a:buNone/>
            </a:pPr>
            <a:r>
              <a:rPr b="1" lang="en" sz="1400">
                <a:solidFill>
                  <a:srgbClr val="FFFFFF"/>
                </a:solidFill>
                <a:latin typeface="Arial"/>
                <a:ea typeface="Arial"/>
                <a:cs typeface="Arial"/>
                <a:sym typeface="Arial"/>
              </a:rPr>
              <a:t>NOTE:</a:t>
            </a:r>
            <a:r>
              <a:rPr lang="en" sz="1400">
                <a:solidFill>
                  <a:srgbClr val="FFFFFF"/>
                </a:solidFill>
                <a:latin typeface="Arial"/>
                <a:ea typeface="Arial"/>
                <a:cs typeface="Arial"/>
                <a:sym typeface="Arial"/>
              </a:rPr>
              <a:t> It is the responsibility of the maintenance technician performing the work to have that work inspected prior to approving the aircraft for return to service.</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t/>
            </a:r>
            <a:endParaRPr b="1" sz="1000">
              <a:solidFill>
                <a:srgbClr val="FFFFFF"/>
              </a:solidFill>
              <a:latin typeface="Arial"/>
              <a:ea typeface="Arial"/>
              <a:cs typeface="Arial"/>
              <a:sym typeface="Arial"/>
            </a:endParaRPr>
          </a:p>
          <a:p>
            <a:pPr indent="0" lvl="0" marL="0" rtl="0" algn="l">
              <a:lnSpc>
                <a:spcPct val="100000"/>
              </a:lnSpc>
              <a:spcBef>
                <a:spcPts val="200"/>
              </a:spcBef>
              <a:spcAft>
                <a:spcPts val="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Google Shape;163;p30"/>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TAGGING OF PARTS</a:t>
            </a:r>
            <a:endParaRPr/>
          </a:p>
        </p:txBody>
      </p:sp>
      <p:sp>
        <p:nvSpPr>
          <p:cNvPr id="164" name="Google Shape;164;p30"/>
          <p:cNvSpPr txBox="1"/>
          <p:nvPr>
            <p:ph idx="1" type="body"/>
          </p:nvPr>
        </p:nvSpPr>
        <p:spPr>
          <a:xfrm>
            <a:off x="387900" y="746475"/>
            <a:ext cx="8368200" cy="3423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400"/>
              <a:t>In accordance with FAA Regulations, all parts must be properly tagged. </a:t>
            </a:r>
            <a:endParaRPr sz="1400"/>
          </a:p>
          <a:p>
            <a:pPr indent="0" lvl="0" marL="0" rtl="0" algn="l">
              <a:lnSpc>
                <a:spcPct val="100000"/>
              </a:lnSpc>
              <a:spcBef>
                <a:spcPts val="0"/>
              </a:spcBef>
              <a:spcAft>
                <a:spcPts val="0"/>
              </a:spcAft>
              <a:buNone/>
            </a:pPr>
            <a:r>
              <a:t/>
            </a:r>
            <a:endParaRPr sz="1400"/>
          </a:p>
          <a:p>
            <a:pPr indent="0" lvl="0" marL="0" rtl="0" algn="just">
              <a:spcBef>
                <a:spcPts val="200"/>
              </a:spcBef>
              <a:spcAft>
                <a:spcPts val="0"/>
              </a:spcAft>
              <a:buNone/>
            </a:pPr>
            <a:r>
              <a:rPr lang="en" sz="1400"/>
              <a:t>Determine if the part is Serviceable, Unserviceable or Repairable. Using the appropriate tag, complete all areas of the tag which may be used for warranty purposes. All parts must have their own tag; a single tag may not be used for multiple parts.</a:t>
            </a:r>
            <a:endParaRPr sz="1400"/>
          </a:p>
          <a:p>
            <a:pPr indent="0" lvl="0" marL="0" rtl="0" algn="just">
              <a:spcBef>
                <a:spcPts val="0"/>
              </a:spcBef>
              <a:spcAft>
                <a:spcPts val="0"/>
              </a:spcAft>
              <a:buNone/>
            </a:pPr>
            <a:r>
              <a:rPr lang="en" sz="1400"/>
              <a:t> </a:t>
            </a:r>
            <a:endParaRPr sz="1400"/>
          </a:p>
          <a:p>
            <a:pPr indent="0" lvl="0" marL="0" rtl="0" algn="just">
              <a:spcBef>
                <a:spcPts val="0"/>
              </a:spcBef>
              <a:spcAft>
                <a:spcPts val="0"/>
              </a:spcAft>
              <a:buNone/>
            </a:pPr>
            <a:r>
              <a:rPr lang="en" sz="1400"/>
              <a:t>Examples of serviceable as removed reasons may be; troubleshooting, needed on other aircraft, rental etc. If not serviceable:</a:t>
            </a:r>
            <a:endParaRPr sz="1400"/>
          </a:p>
          <a:p>
            <a:pPr indent="0" lvl="0" marL="0" rtl="0" algn="just">
              <a:spcBef>
                <a:spcPts val="0"/>
              </a:spcBef>
              <a:spcAft>
                <a:spcPts val="0"/>
              </a:spcAft>
              <a:buNone/>
            </a:pPr>
            <a:r>
              <a:rPr lang="en" sz="1400"/>
              <a:t> </a:t>
            </a:r>
            <a:endParaRPr sz="1400"/>
          </a:p>
          <a:p>
            <a:pPr indent="0" lvl="0" marL="0" rtl="0" algn="just">
              <a:spcBef>
                <a:spcPts val="0"/>
              </a:spcBef>
              <a:spcAft>
                <a:spcPts val="0"/>
              </a:spcAft>
              <a:buNone/>
            </a:pPr>
            <a:r>
              <a:rPr lang="en" sz="1400"/>
              <a:t>Record applicable details in the “reason for removal area.” Inappropriately marked repairable or unserviceable tags with terms like “wobbles”, “worn-out”, “loose”, “leaks”, “INOP”, etc. do not give an accurate description of the damage, nor do they indicate why a part was rejected.</a:t>
            </a:r>
            <a:endParaRPr sz="1400"/>
          </a:p>
          <a:p>
            <a:pPr indent="0" lvl="0" marL="0" rtl="0" algn="l">
              <a:lnSpc>
                <a:spcPct val="100000"/>
              </a:lnSpc>
              <a:spcBef>
                <a:spcPts val="0"/>
              </a:spcBef>
              <a:spcAft>
                <a:spcPts val="0"/>
              </a:spcAft>
              <a:buNone/>
            </a:pPr>
            <a:r>
              <a:t/>
            </a:r>
            <a:endParaRPr sz="1200"/>
          </a:p>
          <a:p>
            <a:pPr indent="0" lvl="0" marL="0" rtl="0" algn="l">
              <a:lnSpc>
                <a:spcPct val="100000"/>
              </a:lnSpc>
              <a:spcBef>
                <a:spcPts val="200"/>
              </a:spcBef>
              <a:spcAft>
                <a:spcPts val="200"/>
              </a:spcAft>
              <a:buNone/>
            </a:pPr>
            <a:r>
              <a:t/>
            </a:r>
            <a:endParaRPr sz="12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Google Shape;169;p31"/>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TAGGING OF PARTS</a:t>
            </a:r>
            <a:endParaRPr/>
          </a:p>
        </p:txBody>
      </p:sp>
      <p:sp>
        <p:nvSpPr>
          <p:cNvPr id="170" name="Google Shape;170;p31"/>
          <p:cNvSpPr txBox="1"/>
          <p:nvPr>
            <p:ph idx="1" type="body"/>
          </p:nvPr>
        </p:nvSpPr>
        <p:spPr>
          <a:xfrm>
            <a:off x="387900" y="772124"/>
            <a:ext cx="8368200" cy="307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400"/>
              <a:t>In order to determine if a part is beyond limits it is necessary to know what the limit is. Published limits are available from manufacturers through maintenance manuals, overhaul manuals, bulletins, standard practices manuals, repair manuals, and other reference material. </a:t>
            </a:r>
            <a:endParaRPr sz="1400"/>
          </a:p>
          <a:p>
            <a:pPr indent="0" lvl="0" marL="0" rtl="0" algn="just">
              <a:spcBef>
                <a:spcPts val="0"/>
              </a:spcBef>
              <a:spcAft>
                <a:spcPts val="0"/>
              </a:spcAft>
              <a:buNone/>
            </a:pPr>
            <a:r>
              <a:t/>
            </a:r>
            <a:endParaRPr sz="1400"/>
          </a:p>
          <a:p>
            <a:pPr indent="0" lvl="0" marL="0" rtl="0" algn="just">
              <a:spcBef>
                <a:spcPts val="0"/>
              </a:spcBef>
              <a:spcAft>
                <a:spcPts val="0"/>
              </a:spcAft>
              <a:buNone/>
            </a:pPr>
            <a:r>
              <a:rPr lang="en" sz="1400"/>
              <a:t>Once it has been determined that a part is out of published limits it is necessary to include that information on the tag that accompanies the part if repairable. Also, it is necessary to include the measurement or criteria that rendered the part out of limits as well as “Worn beyond acceptable limits” or a similarly worded statement.</a:t>
            </a:r>
            <a:endParaRPr sz="1400"/>
          </a:p>
          <a:p>
            <a:pPr indent="0" lvl="0" marL="0" rtl="0" algn="just">
              <a:spcBef>
                <a:spcPts val="0"/>
              </a:spcBef>
              <a:spcAft>
                <a:spcPts val="0"/>
              </a:spcAft>
              <a:buNone/>
            </a:pPr>
            <a:r>
              <a:rPr lang="en" sz="1400"/>
              <a:t> </a:t>
            </a:r>
            <a:endParaRPr sz="1400"/>
          </a:p>
          <a:p>
            <a:pPr indent="0" lvl="0" marL="0" rtl="0" algn="just">
              <a:spcBef>
                <a:spcPts val="0"/>
              </a:spcBef>
              <a:spcAft>
                <a:spcPts val="0"/>
              </a:spcAft>
              <a:buNone/>
            </a:pPr>
            <a:r>
              <a:rPr lang="en" sz="1400"/>
              <a:t>Also include in the reason for removal any comments such as “warranty” or any details that may be helpful in evaluating warranty consideration or if the part is involved in an insurance claim.</a:t>
            </a:r>
            <a:endParaRPr sz="1400"/>
          </a:p>
          <a:p>
            <a:pPr indent="0" lvl="0" marL="0" rtl="0" algn="l">
              <a:lnSpc>
                <a:spcPct val="100000"/>
              </a:lnSpc>
              <a:spcBef>
                <a:spcPts val="0"/>
              </a:spcBef>
              <a:spcAft>
                <a:spcPts val="0"/>
              </a:spcAft>
              <a:buNone/>
            </a:pPr>
            <a:r>
              <a:t/>
            </a:r>
            <a:endParaRPr sz="1200"/>
          </a:p>
          <a:p>
            <a:pPr indent="0" lvl="0" marL="0" rtl="0" algn="l">
              <a:lnSpc>
                <a:spcPct val="100000"/>
              </a:lnSpc>
              <a:spcBef>
                <a:spcPts val="200"/>
              </a:spcBef>
              <a:spcAft>
                <a:spcPts val="200"/>
              </a:spcAft>
              <a:buNone/>
            </a:pPr>
            <a:r>
              <a:t/>
            </a:r>
            <a:endParaRPr sz="1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4"/>
          <p:cNvSpPr txBox="1"/>
          <p:nvPr>
            <p:ph type="title"/>
          </p:nvPr>
        </p:nvSpPr>
        <p:spPr>
          <a:xfrm>
            <a:off x="387900" y="0"/>
            <a:ext cx="8368200" cy="686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RII TRAINING</a:t>
            </a:r>
            <a:endParaRPr/>
          </a:p>
        </p:txBody>
      </p:sp>
      <p:sp>
        <p:nvSpPr>
          <p:cNvPr id="68" name="Google Shape;68;p14"/>
          <p:cNvSpPr txBox="1"/>
          <p:nvPr>
            <p:ph idx="1" type="body"/>
          </p:nvPr>
        </p:nvSpPr>
        <p:spPr>
          <a:xfrm>
            <a:off x="456250" y="746500"/>
            <a:ext cx="8368200" cy="37827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Required Inspection Personnel (RII) are required by CFR 135.427 (b) and required for aircraft with seating configurations of 10 or more seats.  RII inspectors are designated by the Chief Inspector. The Chief Inspector has the overall responsibility of administration the Required Inspection Item (RII) program.</a:t>
            </a:r>
            <a:endParaRPr sz="1200">
              <a:solidFill>
                <a:srgbClr val="FFFFFF"/>
              </a:solidFill>
              <a:latin typeface="Arial"/>
              <a:ea typeface="Arial"/>
              <a:cs typeface="Arial"/>
              <a:sym typeface="Arial"/>
            </a:endParaRPr>
          </a:p>
          <a:p>
            <a:pPr indent="0" lvl="0" marL="0" rtl="0" algn="just">
              <a:spcBef>
                <a:spcPts val="0"/>
              </a:spcBef>
              <a:spcAft>
                <a:spcPts val="0"/>
              </a:spcAft>
              <a:buNone/>
            </a:pPr>
            <a:r>
              <a:rPr lang="en" sz="1200">
                <a:solidFill>
                  <a:srgbClr val="FFFFFF"/>
                </a:solidFill>
                <a:latin typeface="Arial"/>
                <a:ea typeface="Arial"/>
                <a:cs typeface="Arial"/>
                <a:sym typeface="Arial"/>
              </a:rPr>
              <a:t> </a:t>
            </a:r>
            <a:endParaRPr sz="1200">
              <a:solidFill>
                <a:srgbClr val="FFFFFF"/>
              </a:solidFill>
              <a:latin typeface="Arial"/>
              <a:ea typeface="Arial"/>
              <a:cs typeface="Arial"/>
              <a:sym typeface="Arial"/>
            </a:endParaRPr>
          </a:p>
          <a:p>
            <a:pPr indent="0" lvl="0" marL="0" rtl="0" algn="just">
              <a:spcBef>
                <a:spcPts val="0"/>
              </a:spcBef>
              <a:spcAft>
                <a:spcPts val="0"/>
              </a:spcAft>
              <a:buNone/>
            </a:pPr>
            <a:r>
              <a:rPr lang="en" sz="1200">
                <a:solidFill>
                  <a:srgbClr val="FFFFFF"/>
                </a:solidFill>
                <a:latin typeface="Arial"/>
                <a:ea typeface="Arial"/>
                <a:cs typeface="Arial"/>
                <a:sym typeface="Arial"/>
              </a:rPr>
              <a:t>For each model aircraft authorization sought, each designated RII Inspector must have:</a:t>
            </a:r>
            <a:endParaRPr sz="1200">
              <a:solidFill>
                <a:srgbClr val="FFFFFF"/>
              </a:solidFill>
              <a:latin typeface="Arial"/>
              <a:ea typeface="Arial"/>
              <a:cs typeface="Arial"/>
              <a:sym typeface="Arial"/>
            </a:endParaRPr>
          </a:p>
          <a:p>
            <a:pPr indent="0" lvl="0" marL="0" rtl="0" algn="l">
              <a:lnSpc>
                <a:spcPct val="100000"/>
              </a:lnSpc>
              <a:spcBef>
                <a:spcPts val="0"/>
              </a:spcBef>
              <a:spcAft>
                <a:spcPts val="0"/>
              </a:spcAft>
              <a:buNone/>
            </a:pPr>
            <a:r>
              <a:rPr lang="en" sz="1200">
                <a:solidFill>
                  <a:srgbClr val="FFFFFF"/>
                </a:solidFill>
                <a:latin typeface="Arial"/>
                <a:ea typeface="Arial"/>
                <a:cs typeface="Arial"/>
                <a:sym typeface="Arial"/>
              </a:rPr>
              <a:t>•  A minimum of three years of working experience on that model or,</a:t>
            </a:r>
            <a:endParaRPr sz="1200">
              <a:solidFill>
                <a:srgbClr val="FFFFFF"/>
              </a:solidFill>
              <a:latin typeface="Arial"/>
              <a:ea typeface="Arial"/>
              <a:cs typeface="Arial"/>
              <a:sym typeface="Arial"/>
            </a:endParaRPr>
          </a:p>
          <a:p>
            <a:pPr indent="0" lvl="0" marL="0" rtl="0" algn="l">
              <a:lnSpc>
                <a:spcPct val="100000"/>
              </a:lnSpc>
              <a:spcBef>
                <a:spcPts val="0"/>
              </a:spcBef>
              <a:spcAft>
                <a:spcPts val="0"/>
              </a:spcAft>
              <a:buNone/>
            </a:pPr>
            <a:r>
              <a:rPr lang="en" sz="1200">
                <a:solidFill>
                  <a:srgbClr val="FFFFFF"/>
                </a:solidFill>
                <a:latin typeface="Arial"/>
                <a:ea typeface="Arial"/>
                <a:cs typeface="Arial"/>
                <a:sym typeface="Arial"/>
              </a:rPr>
              <a:t>•  A verifiable record of completed formal training on that model or,</a:t>
            </a:r>
            <a:endParaRPr sz="1200">
              <a:solidFill>
                <a:srgbClr val="FFFFFF"/>
              </a:solidFill>
              <a:latin typeface="Arial"/>
              <a:ea typeface="Arial"/>
              <a:cs typeface="Arial"/>
              <a:sym typeface="Arial"/>
            </a:endParaRPr>
          </a:p>
          <a:p>
            <a:pPr indent="0" lvl="0" marL="0" rtl="0" algn="l">
              <a:lnSpc>
                <a:spcPct val="100000"/>
              </a:lnSpc>
              <a:spcBef>
                <a:spcPts val="0"/>
              </a:spcBef>
              <a:spcAft>
                <a:spcPts val="0"/>
              </a:spcAft>
              <a:buNone/>
            </a:pPr>
            <a:r>
              <a:rPr lang="en" sz="1200">
                <a:solidFill>
                  <a:srgbClr val="FFFFFF"/>
                </a:solidFill>
                <a:latin typeface="Arial"/>
                <a:ea typeface="Arial"/>
                <a:cs typeface="Arial"/>
                <a:sym typeface="Arial"/>
              </a:rPr>
              <a:t>•  Complete the RII and Part 135 initial training program for that model or,</a:t>
            </a:r>
            <a:endParaRPr sz="1200">
              <a:solidFill>
                <a:srgbClr val="FFFFFF"/>
              </a:solidFill>
              <a:latin typeface="Arial"/>
              <a:ea typeface="Arial"/>
              <a:cs typeface="Arial"/>
              <a:sym typeface="Arial"/>
            </a:endParaRPr>
          </a:p>
          <a:p>
            <a:pPr indent="0" lvl="0" marL="0" rtl="0" algn="l">
              <a:lnSpc>
                <a:spcPct val="100000"/>
              </a:lnSpc>
              <a:spcBef>
                <a:spcPts val="0"/>
              </a:spcBef>
              <a:spcAft>
                <a:spcPts val="0"/>
              </a:spcAft>
              <a:buNone/>
            </a:pPr>
            <a:r>
              <a:rPr lang="en" sz="1200">
                <a:solidFill>
                  <a:srgbClr val="FFFFFF"/>
                </a:solidFill>
                <a:latin typeface="Arial"/>
                <a:ea typeface="Arial"/>
                <a:cs typeface="Arial"/>
                <a:sym typeface="Arial"/>
              </a:rPr>
              <a:t>•  Have a thorough understanding of inspection methods and procedures, and</a:t>
            </a:r>
            <a:endParaRPr sz="1200">
              <a:solidFill>
                <a:srgbClr val="FFFFFF"/>
              </a:solidFill>
              <a:latin typeface="Arial"/>
              <a:ea typeface="Arial"/>
              <a:cs typeface="Arial"/>
              <a:sym typeface="Arial"/>
            </a:endParaRPr>
          </a:p>
          <a:p>
            <a:pPr indent="0" lvl="0" marL="0" rtl="0" algn="l">
              <a:lnSpc>
                <a:spcPct val="100000"/>
              </a:lnSpc>
              <a:spcBef>
                <a:spcPts val="0"/>
              </a:spcBef>
              <a:spcAft>
                <a:spcPts val="0"/>
              </a:spcAft>
              <a:buNone/>
            </a:pPr>
            <a:r>
              <a:rPr lang="en" sz="1200">
                <a:solidFill>
                  <a:srgbClr val="FFFFFF"/>
                </a:solidFill>
                <a:latin typeface="Arial"/>
                <a:ea typeface="Arial"/>
                <a:cs typeface="Arial"/>
                <a:sym typeface="Arial"/>
              </a:rPr>
              <a:t>•  Successfully completed the Maritime Helicopters Inc. RII initial training course and</a:t>
            </a:r>
            <a:endParaRPr sz="1200">
              <a:solidFill>
                <a:srgbClr val="FFFFFF"/>
              </a:solidFill>
              <a:latin typeface="Arial"/>
              <a:ea typeface="Arial"/>
              <a:cs typeface="Arial"/>
              <a:sym typeface="Arial"/>
            </a:endParaRPr>
          </a:p>
          <a:p>
            <a:pPr indent="0" lvl="0" marL="0" rtl="0" algn="l">
              <a:lnSpc>
                <a:spcPct val="100000"/>
              </a:lnSpc>
              <a:spcBef>
                <a:spcPts val="0"/>
              </a:spcBef>
              <a:spcAft>
                <a:spcPts val="0"/>
              </a:spcAft>
              <a:buNone/>
            </a:pPr>
            <a:r>
              <a:rPr lang="en" sz="1200">
                <a:solidFill>
                  <a:srgbClr val="FFFFFF"/>
                </a:solidFill>
                <a:latin typeface="Arial"/>
                <a:ea typeface="Arial"/>
                <a:cs typeface="Arial"/>
                <a:sym typeface="Arial"/>
              </a:rPr>
              <a:t>   passed the written examination.</a:t>
            </a:r>
            <a:endParaRPr sz="1200">
              <a:solidFill>
                <a:srgbClr val="FFFFFF"/>
              </a:solidFill>
              <a:latin typeface="Arial"/>
              <a:ea typeface="Arial"/>
              <a:cs typeface="Arial"/>
              <a:sym typeface="Arial"/>
            </a:endParaRPr>
          </a:p>
          <a:p>
            <a:pPr indent="0" lvl="0" marL="0" rtl="0" algn="just">
              <a:spcBef>
                <a:spcPts val="0"/>
              </a:spcBef>
              <a:spcAft>
                <a:spcPts val="0"/>
              </a:spcAft>
              <a:buNone/>
            </a:pPr>
            <a:r>
              <a:rPr lang="en" sz="1200">
                <a:solidFill>
                  <a:srgbClr val="FFFFFF"/>
                </a:solidFill>
                <a:latin typeface="Arial"/>
                <a:ea typeface="Arial"/>
                <a:cs typeface="Arial"/>
                <a:sym typeface="Arial"/>
              </a:rPr>
              <a:t> </a:t>
            </a:r>
            <a:endParaRPr sz="12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Maritime Helicopters utilizes A&amp;P mechanics as RII. For A&amp;P mechanics an RII qualification card will be issued by Maritime Helicopters Inc. RII cards will be issued by the Chief Inspector and are not valid until signed by the Chief Inspector or the Director of Maintenance. </a:t>
            </a:r>
            <a:endParaRPr sz="1200">
              <a:solidFill>
                <a:srgbClr val="FFFFFF"/>
              </a:solidFill>
              <a:latin typeface="Arial"/>
              <a:ea typeface="Arial"/>
              <a:cs typeface="Arial"/>
              <a:sym typeface="Arial"/>
            </a:endParaRPr>
          </a:p>
          <a:p>
            <a:pPr indent="0" lvl="0" marL="0" rtl="0" algn="just">
              <a:spcBef>
                <a:spcPts val="0"/>
              </a:spcBef>
              <a:spcAft>
                <a:spcPts val="0"/>
              </a:spcAft>
              <a:buNone/>
            </a:pPr>
            <a:r>
              <a:t/>
            </a:r>
            <a:endParaRPr sz="7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200">
                <a:solidFill>
                  <a:srgbClr val="FFFFFF"/>
                </a:solidFill>
                <a:latin typeface="Arial"/>
                <a:ea typeface="Arial"/>
                <a:cs typeface="Arial"/>
                <a:sym typeface="Arial"/>
              </a:rPr>
              <a:t>Annual recurrent RII training is required for all Maritime Helicopters Inc. RII card holders. The Chief Inspector maintains the roster of RII personnel in the Maintenance Office. This roster includes name, certificate number, initial training date and latest recurrent training date.</a:t>
            </a:r>
            <a:endParaRPr sz="1200">
              <a:solidFill>
                <a:srgbClr val="FFFFFF"/>
              </a:solidFill>
              <a:latin typeface="Arial"/>
              <a:ea typeface="Arial"/>
              <a:cs typeface="Arial"/>
              <a:sym typeface="Arial"/>
            </a:endParaRPr>
          </a:p>
          <a:p>
            <a:pPr indent="0" lvl="0" marL="0" rtl="0" algn="l">
              <a:spcBef>
                <a:spcPts val="0"/>
              </a:spcBef>
              <a:spcAft>
                <a:spcPts val="1600"/>
              </a:spcAft>
              <a:buNone/>
            </a:pPr>
            <a:r>
              <a:t/>
            </a:r>
            <a:endParaRPr sz="1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sp>
        <p:nvSpPr>
          <p:cNvPr id="175" name="Google Shape;175;p32"/>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TAGGING OF PARTS</a:t>
            </a:r>
            <a:endParaRPr/>
          </a:p>
        </p:txBody>
      </p:sp>
      <p:sp>
        <p:nvSpPr>
          <p:cNvPr id="176" name="Google Shape;176;p32"/>
          <p:cNvSpPr txBox="1"/>
          <p:nvPr>
            <p:ph idx="1" type="body"/>
          </p:nvPr>
        </p:nvSpPr>
        <p:spPr>
          <a:xfrm>
            <a:off x="387900" y="746475"/>
            <a:ext cx="8368200" cy="398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400"/>
              <a:t>Types of Component Tags</a:t>
            </a:r>
            <a:endParaRPr b="1" sz="1400"/>
          </a:p>
          <a:p>
            <a:pPr indent="0" lvl="0" marL="0" rtl="0" algn="l">
              <a:lnSpc>
                <a:spcPct val="100000"/>
              </a:lnSpc>
              <a:spcBef>
                <a:spcPts val="200"/>
              </a:spcBef>
              <a:spcAft>
                <a:spcPts val="0"/>
              </a:spcAft>
              <a:buNone/>
            </a:pPr>
            <a:r>
              <a:t/>
            </a:r>
            <a:endParaRPr sz="1200"/>
          </a:p>
          <a:p>
            <a:pPr indent="0" lvl="0" marL="0" rtl="0" algn="just">
              <a:spcBef>
                <a:spcPts val="200"/>
              </a:spcBef>
              <a:spcAft>
                <a:spcPts val="0"/>
              </a:spcAft>
              <a:buNone/>
            </a:pPr>
            <a:r>
              <a:rPr b="1" lang="en" sz="1400">
                <a:solidFill>
                  <a:srgbClr val="FFFF00"/>
                </a:solidFill>
                <a:latin typeface="Arial"/>
                <a:ea typeface="Arial"/>
                <a:cs typeface="Arial"/>
                <a:sym typeface="Arial"/>
              </a:rPr>
              <a:t>Yellow Tag</a:t>
            </a:r>
            <a:endParaRPr b="1" sz="1400">
              <a:solidFill>
                <a:srgbClr val="FFFF00"/>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The Yellow Tag, or Serviceable Tag, is used to identify items that are in an airworthy condition and are ready for return to service. The maintenance release on the back of the tag must be completed including work order number, if any, date, inspector signature and/or stamp, and what type of work that was performed.</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Yellow tags have an installation information section which should be filled out by the technician installing the item on an aircraft. A technician may install a yellow tag on a part that has been repaired, overhauled, inspected, functionally tested, or removed in an airworthy condition.</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The technician installing the item on an aircraft will attach the yellow tag to the back of the appropriate logbook page. This tag becomes part of the aircraft records.</a:t>
            </a:r>
            <a:endParaRPr sz="1400">
              <a:solidFill>
                <a:srgbClr val="FFFFFF"/>
              </a:solidFill>
              <a:latin typeface="Arial"/>
              <a:ea typeface="Arial"/>
              <a:cs typeface="Arial"/>
              <a:sym typeface="Arial"/>
            </a:endParaRPr>
          </a:p>
          <a:p>
            <a:pPr indent="0" lvl="0" marL="0" rtl="0" algn="l">
              <a:lnSpc>
                <a:spcPct val="100000"/>
              </a:lnSpc>
              <a:spcBef>
                <a:spcPts val="0"/>
              </a:spcBef>
              <a:spcAft>
                <a:spcPts val="0"/>
              </a:spcAft>
              <a:buNone/>
            </a:pPr>
            <a:r>
              <a:t/>
            </a:r>
            <a:endParaRPr sz="1200"/>
          </a:p>
          <a:p>
            <a:pPr indent="0" lvl="0" marL="0" rtl="0" algn="l">
              <a:lnSpc>
                <a:spcPct val="100000"/>
              </a:lnSpc>
              <a:spcBef>
                <a:spcPts val="200"/>
              </a:spcBef>
              <a:spcAft>
                <a:spcPts val="200"/>
              </a:spcAft>
              <a:buNone/>
            </a:pPr>
            <a:r>
              <a:t/>
            </a:r>
            <a:endParaRPr sz="12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33"/>
          <p:cNvSpPr txBox="1"/>
          <p:nvPr>
            <p:ph type="title"/>
          </p:nvPr>
        </p:nvSpPr>
        <p:spPr>
          <a:xfrm>
            <a:off x="345175"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TAGGING OF PARTS</a:t>
            </a:r>
            <a:endParaRPr/>
          </a:p>
        </p:txBody>
      </p:sp>
      <p:sp>
        <p:nvSpPr>
          <p:cNvPr id="182" name="Google Shape;182;p33"/>
          <p:cNvSpPr txBox="1"/>
          <p:nvPr>
            <p:ph idx="1" type="body"/>
          </p:nvPr>
        </p:nvSpPr>
        <p:spPr>
          <a:xfrm>
            <a:off x="387900" y="729400"/>
            <a:ext cx="8368200" cy="4071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400"/>
              <a:t>Types of Component Tags</a:t>
            </a:r>
            <a:endParaRPr b="1" sz="1400"/>
          </a:p>
          <a:p>
            <a:pPr indent="0" lvl="0" marL="0" rtl="0" algn="l">
              <a:lnSpc>
                <a:spcPct val="100000"/>
              </a:lnSpc>
              <a:spcBef>
                <a:spcPts val="200"/>
              </a:spcBef>
              <a:spcAft>
                <a:spcPts val="0"/>
              </a:spcAft>
              <a:buNone/>
            </a:pPr>
            <a:r>
              <a:t/>
            </a:r>
            <a:endParaRPr sz="1200"/>
          </a:p>
          <a:p>
            <a:pPr indent="0" lvl="0" marL="0" rtl="0" algn="just">
              <a:spcBef>
                <a:spcPts val="200"/>
              </a:spcBef>
              <a:spcAft>
                <a:spcPts val="0"/>
              </a:spcAft>
              <a:buNone/>
            </a:pPr>
            <a:r>
              <a:rPr b="1" lang="en" sz="1400">
                <a:solidFill>
                  <a:srgbClr val="00FF00"/>
                </a:solidFill>
                <a:latin typeface="Arial"/>
                <a:ea typeface="Arial"/>
                <a:cs typeface="Arial"/>
                <a:sym typeface="Arial"/>
              </a:rPr>
              <a:t>Green Tag</a:t>
            </a:r>
            <a:r>
              <a:rPr lang="en" sz="1400">
                <a:solidFill>
                  <a:srgbClr val="000000"/>
                </a:solidFill>
                <a:latin typeface="Arial"/>
                <a:ea typeface="Arial"/>
                <a:cs typeface="Arial"/>
                <a:sym typeface="Arial"/>
              </a:rPr>
              <a:t> </a:t>
            </a:r>
            <a:endParaRPr sz="1400">
              <a:solidFill>
                <a:srgbClr val="000000"/>
              </a:solidFill>
              <a:latin typeface="Arial"/>
              <a:ea typeface="Arial"/>
              <a:cs typeface="Arial"/>
              <a:sym typeface="Arial"/>
            </a:endParaRPr>
          </a:p>
          <a:p>
            <a:pPr indent="0" lvl="0" marL="0" rtl="0" algn="just">
              <a:spcBef>
                <a:spcPts val="200"/>
              </a:spcBef>
              <a:spcAft>
                <a:spcPts val="0"/>
              </a:spcAft>
              <a:buNone/>
            </a:pPr>
            <a:r>
              <a:rPr lang="en" sz="1400">
                <a:solidFill>
                  <a:srgbClr val="FFFFFF"/>
                </a:solidFill>
                <a:latin typeface="Arial"/>
                <a:ea typeface="Arial"/>
                <a:cs typeface="Arial"/>
                <a:sym typeface="Arial"/>
              </a:rPr>
              <a:t>The Green Tag, or Repairable Tag, is used to identify items that are repairable or require serviceability evaluation. These tags must be filled out completely and accurately. The green tag is disposed of by the technician when the item is ready for return to service.</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000000"/>
                </a:solidFill>
                <a:latin typeface="Arial"/>
                <a:ea typeface="Arial"/>
                <a:cs typeface="Arial"/>
                <a:sym typeface="Arial"/>
              </a:rPr>
              <a:t> </a:t>
            </a:r>
            <a:endParaRPr sz="1400">
              <a:solidFill>
                <a:srgbClr val="000000"/>
              </a:solidFill>
              <a:latin typeface="Arial"/>
              <a:ea typeface="Arial"/>
              <a:cs typeface="Arial"/>
              <a:sym typeface="Arial"/>
            </a:endParaRPr>
          </a:p>
          <a:p>
            <a:pPr indent="0" lvl="0" marL="0" rtl="0" algn="just">
              <a:spcBef>
                <a:spcPts val="0"/>
              </a:spcBef>
              <a:spcAft>
                <a:spcPts val="0"/>
              </a:spcAft>
              <a:buNone/>
            </a:pPr>
            <a:r>
              <a:rPr b="1" lang="en" sz="1400">
                <a:solidFill>
                  <a:srgbClr val="FF0000"/>
                </a:solidFill>
                <a:latin typeface="Arial"/>
                <a:ea typeface="Arial"/>
                <a:cs typeface="Arial"/>
                <a:sym typeface="Arial"/>
              </a:rPr>
              <a:t>Red Tag</a:t>
            </a:r>
            <a:r>
              <a:rPr lang="en" sz="1400">
                <a:solidFill>
                  <a:srgbClr val="000000"/>
                </a:solidFill>
                <a:latin typeface="Arial"/>
                <a:ea typeface="Arial"/>
                <a:cs typeface="Arial"/>
                <a:sym typeface="Arial"/>
              </a:rPr>
              <a:t> </a:t>
            </a:r>
            <a:endParaRPr sz="1400">
              <a:solidFill>
                <a:srgbClr val="000000"/>
              </a:solidFill>
              <a:latin typeface="Arial"/>
              <a:ea typeface="Arial"/>
              <a:cs typeface="Arial"/>
              <a:sym typeface="Arial"/>
            </a:endParaRPr>
          </a:p>
          <a:p>
            <a:pPr indent="0" lvl="0" marL="0" rtl="0" algn="just">
              <a:spcBef>
                <a:spcPts val="200"/>
              </a:spcBef>
              <a:spcAft>
                <a:spcPts val="0"/>
              </a:spcAft>
              <a:buNone/>
            </a:pPr>
            <a:r>
              <a:rPr lang="en" sz="1400">
                <a:solidFill>
                  <a:srgbClr val="FFFFFF"/>
                </a:solidFill>
                <a:latin typeface="Arial"/>
                <a:ea typeface="Arial"/>
                <a:cs typeface="Arial"/>
                <a:sym typeface="Arial"/>
              </a:rPr>
              <a:t>The Red Tag, or Unserviceable Tag, is used to identify items that are not airworthy and not repairable. This tag must not be removed until the item is destroyed. The red tag requires two signatures, one technician signature and one inspector signature after final inspection. The technician attaching a red tag to an item must return the item to the Chief Inspector for final determination.</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Segregation shall be strictly adhered to between red tagged and yellow or green tagged components. A separate storage area will be designated and all red tagged components placed there until item is destroyed. </a:t>
            </a:r>
            <a:endParaRPr sz="1400">
              <a:solidFill>
                <a:srgbClr val="FFFFFF"/>
              </a:solidFill>
              <a:latin typeface="Arial"/>
              <a:ea typeface="Arial"/>
              <a:cs typeface="Arial"/>
              <a:sym typeface="Arial"/>
            </a:endParaRPr>
          </a:p>
          <a:p>
            <a:pPr indent="0" lvl="0" marL="0" rtl="0" algn="just">
              <a:spcBef>
                <a:spcPts val="0"/>
              </a:spcBef>
              <a:spcAft>
                <a:spcPts val="0"/>
              </a:spcAft>
              <a:buNone/>
            </a:pPr>
            <a:r>
              <a:t/>
            </a:r>
            <a:endParaRPr b="1" sz="1100">
              <a:solidFill>
                <a:srgbClr val="FFFF00"/>
              </a:solidFill>
              <a:latin typeface="Arial"/>
              <a:ea typeface="Arial"/>
              <a:cs typeface="Arial"/>
              <a:sym typeface="Arial"/>
            </a:endParaRPr>
          </a:p>
          <a:p>
            <a:pPr indent="0" lvl="0" marL="0" rtl="0" algn="l">
              <a:lnSpc>
                <a:spcPct val="100000"/>
              </a:lnSpc>
              <a:spcBef>
                <a:spcPts val="0"/>
              </a:spcBef>
              <a:spcAft>
                <a:spcPts val="0"/>
              </a:spcAft>
              <a:buNone/>
            </a:pPr>
            <a:r>
              <a:t/>
            </a:r>
            <a:endParaRPr sz="1200"/>
          </a:p>
          <a:p>
            <a:pPr indent="0" lvl="0" marL="0" rtl="0" algn="l">
              <a:lnSpc>
                <a:spcPct val="100000"/>
              </a:lnSpc>
              <a:spcBef>
                <a:spcPts val="200"/>
              </a:spcBef>
              <a:spcAft>
                <a:spcPts val="200"/>
              </a:spcAft>
              <a:buNone/>
            </a:pPr>
            <a:r>
              <a:t/>
            </a:r>
            <a:endParaRPr sz="12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34"/>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RII SPECIFIC REQUIREMENTS</a:t>
            </a:r>
            <a:endParaRPr/>
          </a:p>
        </p:txBody>
      </p:sp>
      <p:sp>
        <p:nvSpPr>
          <p:cNvPr id="188" name="Google Shape;188;p34"/>
          <p:cNvSpPr txBox="1"/>
          <p:nvPr>
            <p:ph idx="1" type="body"/>
          </p:nvPr>
        </p:nvSpPr>
        <p:spPr>
          <a:xfrm>
            <a:off x="430600" y="857549"/>
            <a:ext cx="8368200" cy="30789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400">
                <a:solidFill>
                  <a:srgbClr val="FFFFFF"/>
                </a:solidFill>
                <a:latin typeface="Arial"/>
                <a:ea typeface="Arial"/>
                <a:cs typeface="Arial"/>
                <a:sym typeface="Arial"/>
              </a:rPr>
              <a:t>Maritime Helicopters Inc. will utilize RII task cards whenever available to perform RII inspections. RII task cards can be found in </a:t>
            </a:r>
            <a:r>
              <a:rPr lang="en" sz="1400" u="sng">
                <a:solidFill>
                  <a:schemeClr val="hlink"/>
                </a:solidFill>
                <a:latin typeface="Arial"/>
                <a:ea typeface="Arial"/>
                <a:cs typeface="Arial"/>
                <a:sym typeface="Arial"/>
                <a:hlinkClick r:id="rId3"/>
              </a:rPr>
              <a:t>Appendix A</a:t>
            </a:r>
            <a:r>
              <a:rPr lang="en" sz="1400">
                <a:solidFill>
                  <a:srgbClr val="FFFFFF"/>
                </a:solidFill>
                <a:latin typeface="Arial"/>
                <a:ea typeface="Arial"/>
                <a:cs typeface="Arial"/>
                <a:sym typeface="Arial"/>
              </a:rPr>
              <a:t> of the FAA approved CAMP.</a:t>
            </a:r>
            <a:endParaRPr sz="1400">
              <a:solidFill>
                <a:srgbClr val="FFFFFF"/>
              </a:solidFill>
              <a:latin typeface="Arial"/>
              <a:ea typeface="Arial"/>
              <a:cs typeface="Arial"/>
              <a:sym typeface="Arial"/>
            </a:endParaRPr>
          </a:p>
          <a:p>
            <a:pPr indent="0" lvl="0" marL="0" rtl="0" algn="l">
              <a:lnSpc>
                <a:spcPct val="100000"/>
              </a:lnSpc>
              <a:spcBef>
                <a:spcPts val="20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l">
              <a:lnSpc>
                <a:spcPct val="100000"/>
              </a:lnSpc>
              <a:spcBef>
                <a:spcPts val="200"/>
              </a:spcBef>
              <a:spcAft>
                <a:spcPts val="0"/>
              </a:spcAft>
              <a:buNone/>
            </a:pPr>
            <a:r>
              <a:rPr lang="en" sz="1400">
                <a:solidFill>
                  <a:srgbClr val="FFFFFF"/>
                </a:solidFill>
                <a:latin typeface="Arial"/>
                <a:ea typeface="Arial"/>
                <a:cs typeface="Arial"/>
                <a:sym typeface="Arial"/>
              </a:rPr>
              <a:t>RII task cards are specific to each individual maintenance procedure and clearly define all the critical steps that must be inspected during the particular maintenance action. Once completed the task card will be signed and returned to the records department with the applicable log page or work order, if done by an approved repair station.</a:t>
            </a:r>
            <a:endParaRPr sz="1400">
              <a:solidFill>
                <a:srgbClr val="FFFFFF"/>
              </a:solidFill>
              <a:latin typeface="Arial"/>
              <a:ea typeface="Arial"/>
              <a:cs typeface="Arial"/>
              <a:sym typeface="Arial"/>
            </a:endParaRPr>
          </a:p>
          <a:p>
            <a:pPr indent="0" lvl="0" marL="0" rtl="0" algn="l">
              <a:lnSpc>
                <a:spcPct val="100000"/>
              </a:lnSpc>
              <a:spcBef>
                <a:spcPts val="20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l">
              <a:lnSpc>
                <a:spcPct val="100000"/>
              </a:lnSpc>
              <a:spcBef>
                <a:spcPts val="200"/>
              </a:spcBef>
              <a:spcAft>
                <a:spcPts val="0"/>
              </a:spcAft>
              <a:buNone/>
            </a:pPr>
            <a:r>
              <a:rPr lang="en" sz="1400">
                <a:solidFill>
                  <a:srgbClr val="FFFFFF"/>
                </a:solidFill>
                <a:latin typeface="Arial"/>
                <a:ea typeface="Arial"/>
                <a:cs typeface="Arial"/>
                <a:sym typeface="Arial"/>
              </a:rPr>
              <a:t>Should an RII task card not be available for a particular task the maintenance department shall be notified in writing within 24 hrs. A task card will then be created for the particular task. </a:t>
            </a:r>
            <a:endParaRPr sz="1400">
              <a:solidFill>
                <a:srgbClr val="FFFFFF"/>
              </a:solidFill>
            </a:endParaRPr>
          </a:p>
          <a:p>
            <a:pPr indent="0" lvl="0" marL="0" rtl="0" algn="l">
              <a:lnSpc>
                <a:spcPct val="100000"/>
              </a:lnSpc>
              <a:spcBef>
                <a:spcPts val="200"/>
              </a:spcBef>
              <a:spcAft>
                <a:spcPts val="200"/>
              </a:spcAft>
              <a:buNone/>
            </a:pPr>
            <a:r>
              <a:t/>
            </a:r>
            <a:endParaRPr sz="1200">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2" name="Shape 192"/>
        <p:cNvGrpSpPr/>
        <p:nvPr/>
      </p:nvGrpSpPr>
      <p:grpSpPr>
        <a:xfrm>
          <a:off x="0" y="0"/>
          <a:ext cx="0" cy="0"/>
          <a:chOff x="0" y="0"/>
          <a:chExt cx="0" cy="0"/>
        </a:xfrm>
      </p:grpSpPr>
      <p:sp>
        <p:nvSpPr>
          <p:cNvPr id="193" name="Google Shape;193;p35"/>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RII SPECIFIC REQUIREMENTS</a:t>
            </a:r>
            <a:endParaRPr/>
          </a:p>
        </p:txBody>
      </p:sp>
      <p:sp>
        <p:nvSpPr>
          <p:cNvPr id="194" name="Google Shape;194;p35"/>
          <p:cNvSpPr txBox="1"/>
          <p:nvPr>
            <p:ph idx="1" type="body"/>
          </p:nvPr>
        </p:nvSpPr>
        <p:spPr>
          <a:xfrm>
            <a:off x="387900" y="1489824"/>
            <a:ext cx="8368200" cy="30789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1400">
                <a:solidFill>
                  <a:srgbClr val="FFFFFF"/>
                </a:solidFill>
              </a:rPr>
              <a:t>Click on the Link below and review the RII Task Cards</a:t>
            </a:r>
            <a:endParaRPr sz="1400">
              <a:solidFill>
                <a:srgbClr val="FFFFFF"/>
              </a:solidFill>
            </a:endParaRPr>
          </a:p>
          <a:p>
            <a:pPr indent="0" lvl="0" marL="0" rtl="0" algn="l">
              <a:lnSpc>
                <a:spcPct val="100000"/>
              </a:lnSpc>
              <a:spcBef>
                <a:spcPts val="200"/>
              </a:spcBef>
              <a:spcAft>
                <a:spcPts val="0"/>
              </a:spcAft>
              <a:buNone/>
            </a:pPr>
            <a:r>
              <a:t/>
            </a:r>
            <a:endParaRPr sz="1200">
              <a:solidFill>
                <a:srgbClr val="FFFFFF"/>
              </a:solidFill>
            </a:endParaRPr>
          </a:p>
          <a:p>
            <a:pPr indent="0" lvl="0" marL="0" rtl="0" algn="l">
              <a:lnSpc>
                <a:spcPct val="100000"/>
              </a:lnSpc>
              <a:spcBef>
                <a:spcPts val="200"/>
              </a:spcBef>
              <a:spcAft>
                <a:spcPts val="0"/>
              </a:spcAft>
              <a:buNone/>
            </a:pPr>
            <a:r>
              <a:t/>
            </a:r>
            <a:endParaRPr sz="1200">
              <a:solidFill>
                <a:srgbClr val="FFFFFF"/>
              </a:solidFill>
            </a:endParaRPr>
          </a:p>
          <a:p>
            <a:pPr indent="0" lvl="0" marL="0" rtl="0" algn="ctr">
              <a:lnSpc>
                <a:spcPct val="100000"/>
              </a:lnSpc>
              <a:spcBef>
                <a:spcPts val="200"/>
              </a:spcBef>
              <a:spcAft>
                <a:spcPts val="0"/>
              </a:spcAft>
              <a:buNone/>
            </a:pPr>
            <a:r>
              <a:rPr lang="en" sz="2400" u="sng">
                <a:solidFill>
                  <a:schemeClr val="hlink"/>
                </a:solidFill>
                <a:hlinkClick r:id="rId3"/>
              </a:rPr>
              <a:t>TASK CARDS</a:t>
            </a:r>
            <a:endParaRPr sz="2400">
              <a:solidFill>
                <a:srgbClr val="FFFFFF"/>
              </a:solidFill>
            </a:endParaRPr>
          </a:p>
          <a:p>
            <a:pPr indent="0" lvl="0" marL="0" rtl="0" algn="ctr">
              <a:lnSpc>
                <a:spcPct val="100000"/>
              </a:lnSpc>
              <a:spcBef>
                <a:spcPts val="200"/>
              </a:spcBef>
              <a:spcAft>
                <a:spcPts val="0"/>
              </a:spcAft>
              <a:buNone/>
            </a:pPr>
            <a:r>
              <a:t/>
            </a:r>
            <a:endParaRPr sz="2400">
              <a:solidFill>
                <a:srgbClr val="FFFFFF"/>
              </a:solidFill>
            </a:endParaRPr>
          </a:p>
          <a:p>
            <a:pPr indent="0" lvl="0" marL="0" rtl="0" algn="just">
              <a:lnSpc>
                <a:spcPct val="100000"/>
              </a:lnSpc>
              <a:spcBef>
                <a:spcPts val="200"/>
              </a:spcBef>
              <a:spcAft>
                <a:spcPts val="200"/>
              </a:spcAft>
              <a:buNone/>
            </a:pPr>
            <a:r>
              <a:rPr lang="en" sz="1200">
                <a:solidFill>
                  <a:srgbClr val="FFFFFF"/>
                </a:solidFill>
                <a:latin typeface="Roboto Slab"/>
                <a:ea typeface="Roboto Slab"/>
                <a:cs typeface="Roboto Slab"/>
                <a:sym typeface="Roboto Slab"/>
              </a:rPr>
              <a:t>Individual Task Card are specific to specific individual maintenance procedures and clearly define all the critical steps that must be inspected during the particular maintenance action. </a:t>
            </a:r>
            <a:endParaRPr sz="1200">
              <a:solidFill>
                <a:srgbClr val="FFFFFF"/>
              </a:solidFill>
              <a:latin typeface="Roboto Slab"/>
              <a:ea typeface="Roboto Slab"/>
              <a:cs typeface="Roboto Slab"/>
              <a:sym typeface="Roboto Slab"/>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 name="Shape 198"/>
        <p:cNvGrpSpPr/>
        <p:nvPr/>
      </p:nvGrpSpPr>
      <p:grpSpPr>
        <a:xfrm>
          <a:off x="0" y="0"/>
          <a:ext cx="0" cy="0"/>
          <a:chOff x="0" y="0"/>
          <a:chExt cx="0" cy="0"/>
        </a:xfrm>
      </p:grpSpPr>
      <p:pic>
        <p:nvPicPr>
          <p:cNvPr descr="MHI logo.jpg" id="199" name="Google Shape;199;p36"/>
          <p:cNvPicPr preferRelativeResize="0"/>
          <p:nvPr/>
        </p:nvPicPr>
        <p:blipFill>
          <a:blip r:embed="rId3">
            <a:alphaModFix/>
          </a:blip>
          <a:stretch>
            <a:fillRect/>
          </a:stretch>
        </p:blipFill>
        <p:spPr>
          <a:xfrm>
            <a:off x="0" y="0"/>
            <a:ext cx="9144000" cy="1428750"/>
          </a:xfrm>
          <a:prstGeom prst="rect">
            <a:avLst/>
          </a:prstGeom>
          <a:noFill/>
          <a:ln>
            <a:noFill/>
          </a:ln>
        </p:spPr>
      </p:pic>
      <p:sp>
        <p:nvSpPr>
          <p:cNvPr id="200" name="Google Shape;200;p36"/>
          <p:cNvSpPr txBox="1"/>
          <p:nvPr>
            <p:ph type="ctrTitle"/>
          </p:nvPr>
        </p:nvSpPr>
        <p:spPr>
          <a:xfrm>
            <a:off x="1107850" y="2070925"/>
            <a:ext cx="7171500" cy="2055300"/>
          </a:xfrm>
          <a:prstGeom prst="rect">
            <a:avLst/>
          </a:prstGeom>
        </p:spPr>
        <p:txBody>
          <a:bodyPr anchorCtr="0" anchor="b" bIns="91425" lIns="91425" spcFirstLastPara="1" rIns="91425" wrap="square" tIns="91425">
            <a:noAutofit/>
          </a:bodyPr>
          <a:lstStyle/>
          <a:p>
            <a:pPr indent="0" lvl="0" marL="0" rtl="0" algn="ctr">
              <a:lnSpc>
                <a:spcPct val="200000"/>
              </a:lnSpc>
              <a:spcBef>
                <a:spcPts val="0"/>
              </a:spcBef>
              <a:spcAft>
                <a:spcPts val="0"/>
              </a:spcAft>
              <a:buNone/>
            </a:pPr>
            <a:r>
              <a:rPr lang="en"/>
              <a:t>RII INSPECTOR TRAINING</a:t>
            </a:r>
            <a:endParaRPr/>
          </a:p>
          <a:p>
            <a:pPr indent="0" lvl="0" marL="0" rtl="0" algn="ctr">
              <a:lnSpc>
                <a:spcPct val="100000"/>
              </a:lnSpc>
              <a:spcBef>
                <a:spcPts val="0"/>
              </a:spcBef>
              <a:spcAft>
                <a:spcPts val="0"/>
              </a:spcAft>
              <a:buNone/>
            </a:pPr>
            <a:r>
              <a:rPr lang="en"/>
              <a:t>END OF PRESENTATION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5"/>
          <p:cNvSpPr txBox="1"/>
          <p:nvPr>
            <p:ph type="title"/>
          </p:nvPr>
        </p:nvSpPr>
        <p:spPr>
          <a:xfrm>
            <a:off x="387900" y="0"/>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RII TRAINING</a:t>
            </a:r>
            <a:endParaRPr/>
          </a:p>
        </p:txBody>
      </p:sp>
      <p:sp>
        <p:nvSpPr>
          <p:cNvPr id="74" name="Google Shape;74;p15"/>
          <p:cNvSpPr txBox="1"/>
          <p:nvPr>
            <p:ph idx="1" type="body"/>
          </p:nvPr>
        </p:nvSpPr>
        <p:spPr>
          <a:xfrm>
            <a:off x="387900" y="802374"/>
            <a:ext cx="8368200" cy="1211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rgbClr val="FFFFFF"/>
                </a:solidFill>
                <a:latin typeface="Arial"/>
                <a:ea typeface="Arial"/>
                <a:cs typeface="Arial"/>
                <a:sym typeface="Arial"/>
              </a:rPr>
              <a:t>All perspective RII inspectors shall go thru the RII training program to include testing.  A minimum score of 70% is required. The inspector shall be added to the RII Roster upon successful completion of the course and issued a Maritime Helicopters RII Inspector Authorization Card.</a:t>
            </a:r>
            <a:endParaRPr sz="1200">
              <a:solidFill>
                <a:srgbClr val="FFFFFF"/>
              </a:solidFill>
              <a:latin typeface="Arial"/>
              <a:ea typeface="Arial"/>
              <a:cs typeface="Arial"/>
              <a:sym typeface="Arial"/>
            </a:endParaRPr>
          </a:p>
          <a:p>
            <a:pPr indent="0" lvl="0" marL="0" rtl="0" algn="l">
              <a:spcBef>
                <a:spcPts val="0"/>
              </a:spcBef>
              <a:spcAft>
                <a:spcPts val="0"/>
              </a:spcAft>
              <a:buNone/>
            </a:pPr>
            <a:r>
              <a:rPr lang="en" sz="1200">
                <a:solidFill>
                  <a:srgbClr val="FFFFFF"/>
                </a:solidFill>
                <a:latin typeface="Arial"/>
                <a:ea typeface="Arial"/>
                <a:cs typeface="Arial"/>
                <a:sym typeface="Arial"/>
              </a:rPr>
              <a:t> </a:t>
            </a:r>
            <a:endParaRPr sz="1200">
              <a:solidFill>
                <a:srgbClr val="FFFFFF"/>
              </a:solidFill>
              <a:latin typeface="Arial"/>
              <a:ea typeface="Arial"/>
              <a:cs typeface="Arial"/>
              <a:sym typeface="Arial"/>
            </a:endParaRPr>
          </a:p>
          <a:p>
            <a:pPr indent="0" lvl="0" marL="0" rtl="0" algn="l">
              <a:spcBef>
                <a:spcPts val="0"/>
              </a:spcBef>
              <a:spcAft>
                <a:spcPts val="0"/>
              </a:spcAft>
              <a:buNone/>
            </a:pPr>
            <a:r>
              <a:rPr lang="en" sz="1200">
                <a:solidFill>
                  <a:srgbClr val="FFFFFF"/>
                </a:solidFill>
                <a:latin typeface="Arial"/>
                <a:ea typeface="Arial"/>
                <a:cs typeface="Arial"/>
                <a:sym typeface="Arial"/>
              </a:rPr>
              <a:t>Sample RII Inspection Authorization Card;</a:t>
            </a:r>
            <a:endParaRPr sz="1200">
              <a:solidFill>
                <a:srgbClr val="FFFFFF"/>
              </a:solidFill>
              <a:latin typeface="Arial"/>
              <a:ea typeface="Arial"/>
              <a:cs typeface="Arial"/>
              <a:sym typeface="Arial"/>
            </a:endParaRPr>
          </a:p>
          <a:p>
            <a:pPr indent="0" lvl="0" marL="0" rtl="0" algn="l">
              <a:spcBef>
                <a:spcPts val="1600"/>
              </a:spcBef>
              <a:spcAft>
                <a:spcPts val="1600"/>
              </a:spcAft>
              <a:buNone/>
            </a:pPr>
            <a:r>
              <a:t/>
            </a:r>
            <a:endParaRPr sz="1000"/>
          </a:p>
        </p:txBody>
      </p:sp>
      <p:pic>
        <p:nvPicPr>
          <p:cNvPr id="75" name="Google Shape;75;p15"/>
          <p:cNvPicPr preferRelativeResize="0"/>
          <p:nvPr/>
        </p:nvPicPr>
        <p:blipFill>
          <a:blip r:embed="rId3">
            <a:alphaModFix/>
          </a:blip>
          <a:stretch>
            <a:fillRect/>
          </a:stretch>
        </p:blipFill>
        <p:spPr>
          <a:xfrm>
            <a:off x="1542547" y="2307825"/>
            <a:ext cx="6180751" cy="2469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6"/>
          <p:cNvSpPr txBox="1"/>
          <p:nvPr>
            <p:ph type="title"/>
          </p:nvPr>
        </p:nvSpPr>
        <p:spPr>
          <a:xfrm>
            <a:off x="460950" y="0"/>
            <a:ext cx="8222100" cy="907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Duties and Responsibilities</a:t>
            </a:r>
            <a:endParaRPr sz="3000"/>
          </a:p>
        </p:txBody>
      </p:sp>
      <p:sp>
        <p:nvSpPr>
          <p:cNvPr id="81" name="Google Shape;81;p16"/>
          <p:cNvSpPr txBox="1"/>
          <p:nvPr/>
        </p:nvSpPr>
        <p:spPr>
          <a:xfrm>
            <a:off x="804150" y="907500"/>
            <a:ext cx="7535700" cy="4063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FFFFFF"/>
                </a:solidFill>
              </a:rPr>
              <a:t>Required inspection items shall be inspected by designated inspection personnel using manufacturer’s manuals. The method of performing these inspections constitutes a visual inspection at critical steps of the work in process and upon completion of the work. The technician performing the work has the responsibility to have his work inspected by an RII inspector at critical stages.</a:t>
            </a:r>
            <a:endParaRPr>
              <a:solidFill>
                <a:srgbClr val="FFFFFF"/>
              </a:solidFill>
            </a:endParaRPr>
          </a:p>
          <a:p>
            <a:pPr indent="0" lvl="0" marL="0" rtl="0" algn="l">
              <a:spcBef>
                <a:spcPts val="0"/>
              </a:spcBef>
              <a:spcAft>
                <a:spcPts val="0"/>
              </a:spcAft>
              <a:buNone/>
            </a:pPr>
            <a:r>
              <a:rPr lang="en">
                <a:solidFill>
                  <a:srgbClr val="FFFFFF"/>
                </a:solidFill>
              </a:rPr>
              <a:t> </a:t>
            </a:r>
            <a:endParaRPr>
              <a:solidFill>
                <a:srgbClr val="FFFFFF"/>
              </a:solidFill>
            </a:endParaRPr>
          </a:p>
          <a:p>
            <a:pPr indent="0" lvl="0" marL="0" rtl="0" algn="l">
              <a:spcBef>
                <a:spcPts val="0"/>
              </a:spcBef>
              <a:spcAft>
                <a:spcPts val="0"/>
              </a:spcAft>
              <a:buNone/>
            </a:pPr>
            <a:r>
              <a:rPr lang="en">
                <a:solidFill>
                  <a:srgbClr val="FFFFFF"/>
                </a:solidFill>
              </a:rPr>
              <a:t>An RII Inspector must:</a:t>
            </a:r>
            <a:endParaRPr>
              <a:solidFill>
                <a:srgbClr val="FFFFFF"/>
              </a:solidFill>
            </a:endParaRPr>
          </a:p>
          <a:p>
            <a:pPr indent="0" lvl="0" marL="0" rtl="0" algn="l">
              <a:spcBef>
                <a:spcPts val="0"/>
              </a:spcBef>
              <a:spcAft>
                <a:spcPts val="0"/>
              </a:spcAft>
              <a:buNone/>
            </a:pPr>
            <a:r>
              <a:t/>
            </a:r>
            <a:endParaRPr sz="600">
              <a:solidFill>
                <a:srgbClr val="FFFFFF"/>
              </a:solidFill>
            </a:endParaRPr>
          </a:p>
          <a:p>
            <a:pPr indent="0" lvl="0" marL="0" rtl="0" algn="l">
              <a:spcBef>
                <a:spcPts val="0"/>
              </a:spcBef>
              <a:spcAft>
                <a:spcPts val="0"/>
              </a:spcAft>
              <a:buNone/>
            </a:pPr>
            <a:r>
              <a:rPr lang="en">
                <a:solidFill>
                  <a:srgbClr val="FFFFFF"/>
                </a:solidFill>
              </a:rPr>
              <a:t>a. Verify all critical processes</a:t>
            </a:r>
            <a:endParaRPr>
              <a:solidFill>
                <a:srgbClr val="FFFFFF"/>
              </a:solidFill>
            </a:endParaRPr>
          </a:p>
          <a:p>
            <a:pPr indent="0" lvl="0" marL="0" rtl="0" algn="l">
              <a:spcBef>
                <a:spcPts val="0"/>
              </a:spcBef>
              <a:spcAft>
                <a:spcPts val="0"/>
              </a:spcAft>
              <a:buNone/>
            </a:pPr>
            <a:r>
              <a:rPr lang="en">
                <a:solidFill>
                  <a:srgbClr val="FFFFFF"/>
                </a:solidFill>
              </a:rPr>
              <a:t>b. Verify all rigging dimensions and adjustments</a:t>
            </a:r>
            <a:endParaRPr>
              <a:solidFill>
                <a:srgbClr val="FFFFFF"/>
              </a:solidFill>
            </a:endParaRPr>
          </a:p>
          <a:p>
            <a:pPr indent="0" lvl="0" marL="0" rtl="0" algn="l">
              <a:spcBef>
                <a:spcPts val="0"/>
              </a:spcBef>
              <a:spcAft>
                <a:spcPts val="0"/>
              </a:spcAft>
              <a:buNone/>
            </a:pPr>
            <a:r>
              <a:rPr lang="en">
                <a:solidFill>
                  <a:srgbClr val="FFFFFF"/>
                </a:solidFill>
              </a:rPr>
              <a:t>c. Verify all hidden torques and safeties</a:t>
            </a:r>
            <a:endParaRPr>
              <a:solidFill>
                <a:srgbClr val="FFFFFF"/>
              </a:solidFill>
            </a:endParaRPr>
          </a:p>
          <a:p>
            <a:pPr indent="0" lvl="0" marL="0" rtl="0" algn="l">
              <a:spcBef>
                <a:spcPts val="0"/>
              </a:spcBef>
              <a:spcAft>
                <a:spcPts val="0"/>
              </a:spcAft>
              <a:buNone/>
            </a:pPr>
            <a:r>
              <a:rPr lang="en">
                <a:solidFill>
                  <a:srgbClr val="FFFFFF"/>
                </a:solidFill>
              </a:rPr>
              <a:t>d. Ensure the use of:</a:t>
            </a:r>
            <a:endParaRPr>
              <a:solidFill>
                <a:srgbClr val="FFFFFF"/>
              </a:solidFill>
            </a:endParaRPr>
          </a:p>
          <a:p>
            <a:pPr indent="0" lvl="0" marL="571500" rtl="0" algn="l">
              <a:lnSpc>
                <a:spcPct val="115000"/>
              </a:lnSpc>
              <a:spcBef>
                <a:spcPts val="0"/>
              </a:spcBef>
              <a:spcAft>
                <a:spcPts val="0"/>
              </a:spcAft>
              <a:buNone/>
            </a:pPr>
            <a:r>
              <a:rPr lang="en">
                <a:solidFill>
                  <a:srgbClr val="FFFFFF"/>
                </a:solidFill>
              </a:rPr>
              <a:t>i. Proper parts</a:t>
            </a:r>
            <a:endParaRPr>
              <a:solidFill>
                <a:srgbClr val="FFFFFF"/>
              </a:solidFill>
            </a:endParaRPr>
          </a:p>
          <a:p>
            <a:pPr indent="0" lvl="0" marL="571500" rtl="0" algn="l">
              <a:lnSpc>
                <a:spcPct val="115000"/>
              </a:lnSpc>
              <a:spcBef>
                <a:spcPts val="0"/>
              </a:spcBef>
              <a:spcAft>
                <a:spcPts val="0"/>
              </a:spcAft>
              <a:buNone/>
            </a:pPr>
            <a:r>
              <a:rPr lang="en">
                <a:solidFill>
                  <a:srgbClr val="FFFFFF"/>
                </a:solidFill>
              </a:rPr>
              <a:t>ii. Proper materials</a:t>
            </a:r>
            <a:endParaRPr>
              <a:solidFill>
                <a:srgbClr val="FFFFFF"/>
              </a:solidFill>
            </a:endParaRPr>
          </a:p>
          <a:p>
            <a:pPr indent="0" lvl="0" marL="571500" rtl="0" algn="l">
              <a:lnSpc>
                <a:spcPct val="115000"/>
              </a:lnSpc>
              <a:spcBef>
                <a:spcPts val="0"/>
              </a:spcBef>
              <a:spcAft>
                <a:spcPts val="0"/>
              </a:spcAft>
              <a:buNone/>
            </a:pPr>
            <a:r>
              <a:rPr lang="en">
                <a:solidFill>
                  <a:srgbClr val="FFFFFF"/>
                </a:solidFill>
              </a:rPr>
              <a:t>iii. Proper procedures</a:t>
            </a:r>
            <a:endParaRPr>
              <a:solidFill>
                <a:srgbClr val="FFFFFF"/>
              </a:solidFill>
            </a:endParaRPr>
          </a:p>
          <a:p>
            <a:pPr indent="0" lvl="0" marL="571500" rtl="0" algn="l">
              <a:lnSpc>
                <a:spcPct val="115000"/>
              </a:lnSpc>
              <a:spcBef>
                <a:spcPts val="0"/>
              </a:spcBef>
              <a:spcAft>
                <a:spcPts val="0"/>
              </a:spcAft>
              <a:buNone/>
            </a:pPr>
            <a:r>
              <a:t/>
            </a:r>
            <a:endParaRPr sz="600">
              <a:solidFill>
                <a:srgbClr val="FFFFFF"/>
              </a:solidFill>
            </a:endParaRPr>
          </a:p>
          <a:p>
            <a:pPr indent="0" lvl="0" marL="0" rtl="0" algn="just">
              <a:lnSpc>
                <a:spcPct val="115000"/>
              </a:lnSpc>
              <a:spcBef>
                <a:spcPts val="0"/>
              </a:spcBef>
              <a:spcAft>
                <a:spcPts val="0"/>
              </a:spcAft>
              <a:buNone/>
            </a:pPr>
            <a:r>
              <a:rPr lang="en">
                <a:solidFill>
                  <a:srgbClr val="FFFFFF"/>
                </a:solidFill>
              </a:rPr>
              <a:t>In all cases, required inspection items will be inspected to ensure said items are in an airworthy and safe condition.</a:t>
            </a:r>
            <a:endParaRPr>
              <a:solidFill>
                <a:srgbClr val="FFFFFF"/>
              </a:solidFill>
            </a:endParaRPr>
          </a:p>
          <a:p>
            <a:pPr indent="0" lvl="0" marL="114300" rtl="0" algn="l">
              <a:lnSpc>
                <a:spcPct val="115000"/>
              </a:lnSpc>
              <a:spcBef>
                <a:spcPts val="0"/>
              </a:spcBef>
              <a:spcAft>
                <a:spcPts val="0"/>
              </a:spcAft>
              <a:buNone/>
            </a:pPr>
            <a:r>
              <a:t/>
            </a:r>
            <a:endParaRPr>
              <a:solidFill>
                <a:srgbClr val="FFFFFF"/>
              </a:solidFill>
            </a:endParaRPr>
          </a:p>
          <a:p>
            <a:pPr indent="0" lvl="0" marL="0" rtl="0" algn="l">
              <a:spcBef>
                <a:spcPts val="0"/>
              </a:spcBef>
              <a:spcAft>
                <a:spcPts val="0"/>
              </a:spcAft>
              <a:buNone/>
            </a:pPr>
            <a:r>
              <a:t/>
            </a:r>
            <a:endParaRPr sz="18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7"/>
          <p:cNvSpPr txBox="1"/>
          <p:nvPr>
            <p:ph type="title"/>
          </p:nvPr>
        </p:nvSpPr>
        <p:spPr>
          <a:xfrm>
            <a:off x="460950" y="0"/>
            <a:ext cx="8222100" cy="907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Duties and Responsibilities</a:t>
            </a:r>
            <a:endParaRPr sz="3000"/>
          </a:p>
        </p:txBody>
      </p:sp>
      <p:sp>
        <p:nvSpPr>
          <p:cNvPr id="87" name="Google Shape;87;p17"/>
          <p:cNvSpPr txBox="1"/>
          <p:nvPr/>
        </p:nvSpPr>
        <p:spPr>
          <a:xfrm>
            <a:off x="777600" y="992825"/>
            <a:ext cx="7535700" cy="3012000"/>
          </a:xfrm>
          <a:prstGeom prst="rect">
            <a:avLst/>
          </a:prstGeom>
          <a:noFill/>
          <a:ln>
            <a:noFill/>
          </a:ln>
        </p:spPr>
        <p:txBody>
          <a:bodyPr anchorCtr="0" anchor="t" bIns="91425" lIns="91425" spcFirstLastPara="1" rIns="91425" wrap="square" tIns="91425">
            <a:noAutofit/>
          </a:bodyPr>
          <a:lstStyle/>
          <a:p>
            <a:pPr indent="0" lvl="0" marL="0" rtl="0" algn="l">
              <a:lnSpc>
                <a:spcPct val="127272"/>
              </a:lnSpc>
              <a:spcBef>
                <a:spcPts val="0"/>
              </a:spcBef>
              <a:spcAft>
                <a:spcPts val="0"/>
              </a:spcAft>
              <a:buNone/>
            </a:pPr>
            <a:r>
              <a:rPr lang="en" sz="1800">
                <a:solidFill>
                  <a:schemeClr val="dk1"/>
                </a:solidFill>
              </a:rPr>
              <a:t>The RII shall;</a:t>
            </a:r>
            <a:endParaRPr sz="1800">
              <a:solidFill>
                <a:schemeClr val="dk1"/>
              </a:solidFill>
            </a:endParaRPr>
          </a:p>
          <a:p>
            <a:pPr indent="0" lvl="0" marL="0" rtl="0" algn="l">
              <a:lnSpc>
                <a:spcPct val="127272"/>
              </a:lnSpc>
              <a:spcBef>
                <a:spcPts val="0"/>
              </a:spcBef>
              <a:spcAft>
                <a:spcPts val="0"/>
              </a:spcAft>
              <a:buNone/>
            </a:pPr>
            <a:r>
              <a:t/>
            </a:r>
            <a:endParaRPr sz="1800">
              <a:solidFill>
                <a:schemeClr val="dk1"/>
              </a:solidFill>
            </a:endParaRPr>
          </a:p>
          <a:p>
            <a:pPr indent="-342900" lvl="0" marL="457200" rtl="0" algn="l">
              <a:lnSpc>
                <a:spcPct val="127272"/>
              </a:lnSpc>
              <a:spcBef>
                <a:spcPts val="0"/>
              </a:spcBef>
              <a:spcAft>
                <a:spcPts val="0"/>
              </a:spcAft>
              <a:buClr>
                <a:schemeClr val="dk1"/>
              </a:buClr>
              <a:buSzPts val="1800"/>
              <a:buChar char="●"/>
            </a:pPr>
            <a:r>
              <a:rPr lang="en" sz="1800">
                <a:solidFill>
                  <a:schemeClr val="dk1"/>
                </a:solidFill>
                <a:latin typeface="Times New Roman"/>
                <a:ea typeface="Times New Roman"/>
                <a:cs typeface="Times New Roman"/>
                <a:sym typeface="Times New Roman"/>
              </a:rPr>
              <a:t>   </a:t>
            </a:r>
            <a:r>
              <a:rPr lang="en" sz="1800">
                <a:solidFill>
                  <a:schemeClr val="dk1"/>
                </a:solidFill>
              </a:rPr>
              <a:t>Ensure all entries in the logbook are accurate and contain all</a:t>
            </a:r>
            <a:endParaRPr sz="1800">
              <a:solidFill>
                <a:schemeClr val="dk1"/>
              </a:solidFill>
            </a:endParaRPr>
          </a:p>
          <a:p>
            <a:pPr indent="0" lvl="0" marL="0" rtl="0" algn="l">
              <a:lnSpc>
                <a:spcPct val="127272"/>
              </a:lnSpc>
              <a:spcBef>
                <a:spcPts val="0"/>
              </a:spcBef>
              <a:spcAft>
                <a:spcPts val="0"/>
              </a:spcAft>
              <a:buNone/>
            </a:pPr>
            <a:r>
              <a:rPr lang="en" sz="1800">
                <a:solidFill>
                  <a:schemeClr val="dk1"/>
                </a:solidFill>
              </a:rPr>
              <a:t>          required information.</a:t>
            </a:r>
            <a:endParaRPr sz="1800">
              <a:solidFill>
                <a:schemeClr val="dk1"/>
              </a:solidFill>
            </a:endParaRPr>
          </a:p>
          <a:p>
            <a:pPr indent="-342900" lvl="0" marL="457200" rtl="0" algn="l">
              <a:lnSpc>
                <a:spcPct val="127272"/>
              </a:lnSpc>
              <a:spcBef>
                <a:spcPts val="0"/>
              </a:spcBef>
              <a:spcAft>
                <a:spcPts val="0"/>
              </a:spcAft>
              <a:buClr>
                <a:schemeClr val="dk1"/>
              </a:buClr>
              <a:buSzPts val="1800"/>
              <a:buChar char="●"/>
            </a:pPr>
            <a:r>
              <a:rPr lang="en" sz="1800">
                <a:solidFill>
                  <a:schemeClr val="dk1"/>
                </a:solidFill>
                <a:latin typeface="Times New Roman"/>
                <a:ea typeface="Times New Roman"/>
                <a:cs typeface="Times New Roman"/>
                <a:sym typeface="Times New Roman"/>
              </a:rPr>
              <a:t>   </a:t>
            </a:r>
            <a:r>
              <a:rPr lang="en" sz="1800">
                <a:solidFill>
                  <a:schemeClr val="dk1"/>
                </a:solidFill>
              </a:rPr>
              <a:t>Ensure paperwork such as aircraft log cards, 337’s, and yellow</a:t>
            </a:r>
            <a:endParaRPr sz="1800">
              <a:solidFill>
                <a:schemeClr val="dk1"/>
              </a:solidFill>
            </a:endParaRPr>
          </a:p>
          <a:p>
            <a:pPr indent="0" lvl="0" marL="0" rtl="0" algn="l">
              <a:lnSpc>
                <a:spcPct val="127272"/>
              </a:lnSpc>
              <a:spcBef>
                <a:spcPts val="0"/>
              </a:spcBef>
              <a:spcAft>
                <a:spcPts val="0"/>
              </a:spcAft>
              <a:buNone/>
            </a:pPr>
            <a:r>
              <a:rPr lang="en" sz="1800">
                <a:solidFill>
                  <a:schemeClr val="dk1"/>
                </a:solidFill>
              </a:rPr>
              <a:t>          tags are filled out correctly.</a:t>
            </a:r>
            <a:endParaRPr sz="1800">
              <a:solidFill>
                <a:schemeClr val="dk1"/>
              </a:solidFill>
            </a:endParaRPr>
          </a:p>
          <a:p>
            <a:pPr indent="-342900" lvl="0" marL="457200" rtl="0" algn="l">
              <a:lnSpc>
                <a:spcPct val="127272"/>
              </a:lnSpc>
              <a:spcBef>
                <a:spcPts val="0"/>
              </a:spcBef>
              <a:spcAft>
                <a:spcPts val="0"/>
              </a:spcAft>
              <a:buClr>
                <a:schemeClr val="dk1"/>
              </a:buClr>
              <a:buSzPts val="1800"/>
              <a:buChar char="●"/>
            </a:pPr>
            <a:r>
              <a:rPr lang="en" sz="1800">
                <a:solidFill>
                  <a:schemeClr val="dk1"/>
                </a:solidFill>
                <a:latin typeface="Times New Roman"/>
                <a:ea typeface="Times New Roman"/>
                <a:cs typeface="Times New Roman"/>
                <a:sym typeface="Times New Roman"/>
              </a:rPr>
              <a:t>   </a:t>
            </a:r>
            <a:r>
              <a:rPr lang="en" sz="1800">
                <a:solidFill>
                  <a:schemeClr val="dk1"/>
                </a:solidFill>
              </a:rPr>
              <a:t>Assist in keeping all company manuals up to date with the latest</a:t>
            </a:r>
            <a:endParaRPr sz="1800">
              <a:solidFill>
                <a:schemeClr val="dk1"/>
              </a:solidFill>
            </a:endParaRPr>
          </a:p>
          <a:p>
            <a:pPr indent="0" lvl="0" marL="0" rtl="0" algn="l">
              <a:lnSpc>
                <a:spcPct val="127272"/>
              </a:lnSpc>
              <a:spcBef>
                <a:spcPts val="0"/>
              </a:spcBef>
              <a:spcAft>
                <a:spcPts val="0"/>
              </a:spcAft>
              <a:buNone/>
            </a:pPr>
            <a:r>
              <a:rPr lang="en" sz="1800">
                <a:solidFill>
                  <a:schemeClr val="dk1"/>
                </a:solidFill>
              </a:rPr>
              <a:t>          manufacturer's manuals.</a:t>
            </a:r>
            <a:endParaRPr sz="1800">
              <a:solidFill>
                <a:schemeClr val="dk1"/>
              </a:solidFill>
            </a:endParaRPr>
          </a:p>
          <a:p>
            <a:pPr indent="0" lvl="0" marL="0" rtl="0" algn="l">
              <a:spcBef>
                <a:spcPts val="0"/>
              </a:spcBef>
              <a:spcAft>
                <a:spcPts val="0"/>
              </a:spcAft>
              <a:buNone/>
            </a:pPr>
            <a:r>
              <a:t/>
            </a:r>
            <a:endParaRPr sz="18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Google Shape;92;p18"/>
          <p:cNvSpPr txBox="1"/>
          <p:nvPr>
            <p:ph type="title"/>
          </p:nvPr>
        </p:nvSpPr>
        <p:spPr>
          <a:xfrm>
            <a:off x="460950" y="0"/>
            <a:ext cx="8222100" cy="907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Duties and Responsibilities</a:t>
            </a:r>
            <a:endParaRPr sz="3000"/>
          </a:p>
        </p:txBody>
      </p:sp>
      <p:sp>
        <p:nvSpPr>
          <p:cNvPr id="93" name="Google Shape;93;p18"/>
          <p:cNvSpPr txBox="1"/>
          <p:nvPr/>
        </p:nvSpPr>
        <p:spPr>
          <a:xfrm>
            <a:off x="777600" y="992825"/>
            <a:ext cx="7535700" cy="3869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 sz="1800">
                <a:solidFill>
                  <a:schemeClr val="dk1"/>
                </a:solidFill>
              </a:rPr>
              <a:t>Inspect buildup of aircraft assemblies and installation of assemblies.</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Inspect aircraft for conformance to specifications and quality standards.</a:t>
            </a: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Inspect work in progress to ensure proper procedures are followed</a:t>
            </a:r>
            <a:endParaRPr sz="1800">
              <a:solidFill>
                <a:schemeClr val="dk1"/>
              </a:solidFill>
            </a:endParaRPr>
          </a:p>
          <a:p>
            <a:pPr indent="-342900" lvl="0" marL="457200" rtl="0" algn="l">
              <a:lnSpc>
                <a:spcPct val="127272"/>
              </a:lnSpc>
              <a:spcBef>
                <a:spcPts val="0"/>
              </a:spcBef>
              <a:spcAft>
                <a:spcPts val="0"/>
              </a:spcAft>
              <a:buClr>
                <a:schemeClr val="dk1"/>
              </a:buClr>
              <a:buSzPts val="1800"/>
              <a:buChar char="●"/>
            </a:pPr>
            <a:r>
              <a:rPr lang="en" sz="1800">
                <a:solidFill>
                  <a:schemeClr val="dk1"/>
                </a:solidFill>
              </a:rPr>
              <a:t>All other duties as assigned by the Chief Inspector.</a:t>
            </a:r>
            <a:endParaRPr sz="1800">
              <a:solidFill>
                <a:schemeClr val="dk1"/>
              </a:solidFill>
            </a:endParaRPr>
          </a:p>
          <a:p>
            <a:pPr indent="0" lvl="0" marL="0" rtl="0" algn="l">
              <a:spcBef>
                <a:spcPts val="0"/>
              </a:spcBef>
              <a:spcAft>
                <a:spcPts val="0"/>
              </a:spcAft>
              <a:buNone/>
            </a:pPr>
            <a:r>
              <a:t/>
            </a:r>
            <a:endParaRPr sz="900">
              <a:solidFill>
                <a:schemeClr val="dk1"/>
              </a:solidFill>
            </a:endParaRPr>
          </a:p>
          <a:p>
            <a:pPr indent="0" lvl="0" marL="0" rtl="0" algn="l">
              <a:spcBef>
                <a:spcPts val="0"/>
              </a:spcBef>
              <a:spcAft>
                <a:spcPts val="0"/>
              </a:spcAft>
              <a:buNone/>
            </a:pPr>
            <a:r>
              <a:rPr lang="en" sz="1800">
                <a:solidFill>
                  <a:schemeClr val="dk1"/>
                </a:solidFill>
              </a:rPr>
              <a:t>This includes:</a:t>
            </a:r>
            <a:endParaRPr sz="1800">
              <a:solidFill>
                <a:schemeClr val="dk1"/>
              </a:solidFill>
            </a:endParaRPr>
          </a:p>
          <a:p>
            <a:pPr indent="0" lvl="0" marL="0" rtl="0" algn="l">
              <a:spcBef>
                <a:spcPts val="0"/>
              </a:spcBef>
              <a:spcAft>
                <a:spcPts val="0"/>
              </a:spcAft>
              <a:buNone/>
            </a:pPr>
            <a:r>
              <a:rPr lang="en" sz="1800">
                <a:solidFill>
                  <a:schemeClr val="dk1"/>
                </a:solidFill>
              </a:rPr>
              <a:t>     1.   Correct parts are used.</a:t>
            </a:r>
            <a:endParaRPr sz="1800">
              <a:solidFill>
                <a:schemeClr val="dk1"/>
              </a:solidFill>
            </a:endParaRPr>
          </a:p>
          <a:p>
            <a:pPr indent="0" lvl="0" marL="0" rtl="0" algn="l">
              <a:spcBef>
                <a:spcPts val="0"/>
              </a:spcBef>
              <a:spcAft>
                <a:spcPts val="0"/>
              </a:spcAft>
              <a:buNone/>
            </a:pPr>
            <a:r>
              <a:rPr lang="en" sz="1800">
                <a:solidFill>
                  <a:schemeClr val="dk1"/>
                </a:solidFill>
              </a:rPr>
              <a:t>     2.   Correct procedures are used per applicable manuals.</a:t>
            </a:r>
            <a:endParaRPr sz="1800">
              <a:solidFill>
                <a:schemeClr val="dk1"/>
              </a:solidFill>
            </a:endParaRPr>
          </a:p>
          <a:p>
            <a:pPr indent="0" lvl="0" marL="0" rtl="0" algn="l">
              <a:spcBef>
                <a:spcPts val="0"/>
              </a:spcBef>
              <a:spcAft>
                <a:spcPts val="0"/>
              </a:spcAft>
              <a:buNone/>
            </a:pPr>
            <a:r>
              <a:rPr lang="en" sz="1800">
                <a:solidFill>
                  <a:schemeClr val="dk1"/>
                </a:solidFill>
              </a:rPr>
              <a:t>     3.   Tools are calibrated when required .</a:t>
            </a:r>
            <a:endParaRPr sz="1800">
              <a:solidFill>
                <a:schemeClr val="dk1"/>
              </a:solidFill>
            </a:endParaRPr>
          </a:p>
          <a:p>
            <a:pPr indent="0" lvl="0" marL="0" rtl="0" algn="l">
              <a:spcBef>
                <a:spcPts val="0"/>
              </a:spcBef>
              <a:spcAft>
                <a:spcPts val="0"/>
              </a:spcAft>
              <a:buNone/>
            </a:pPr>
            <a:r>
              <a:rPr lang="en" sz="1800">
                <a:solidFill>
                  <a:schemeClr val="dk1"/>
                </a:solidFill>
              </a:rPr>
              <a:t>     4.   Verify bulletins such as AD’s, ASB’s and others affected</a:t>
            </a:r>
            <a:endParaRPr sz="1800">
              <a:solidFill>
                <a:schemeClr val="dk1"/>
              </a:solidFill>
            </a:endParaRPr>
          </a:p>
          <a:p>
            <a:pPr indent="0" lvl="0" marL="0" rtl="0" algn="l">
              <a:spcBef>
                <a:spcPts val="0"/>
              </a:spcBef>
              <a:spcAft>
                <a:spcPts val="0"/>
              </a:spcAft>
              <a:buNone/>
            </a:pPr>
            <a:r>
              <a:rPr lang="en" sz="1800">
                <a:solidFill>
                  <a:schemeClr val="dk1"/>
                </a:solidFill>
              </a:rPr>
              <a:t>           by the task are being  complied with.</a:t>
            </a:r>
            <a:endParaRPr sz="1800">
              <a:solidFill>
                <a:schemeClr val="dk1"/>
              </a:solidFill>
            </a:endParaRPr>
          </a:p>
          <a:p>
            <a:pPr indent="0" lvl="0" marL="0" rtl="0" algn="l">
              <a:spcBef>
                <a:spcPts val="0"/>
              </a:spcBef>
              <a:spcAft>
                <a:spcPts val="0"/>
              </a:spcAft>
              <a:buNone/>
            </a:pPr>
            <a:r>
              <a:rPr lang="en" sz="1800">
                <a:solidFill>
                  <a:schemeClr val="dk1"/>
                </a:solidFill>
              </a:rPr>
              <a:t>     5.   Correct safeties are installed.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sp>
        <p:nvSpPr>
          <p:cNvPr id="98" name="Google Shape;98;p19"/>
          <p:cNvSpPr txBox="1"/>
          <p:nvPr>
            <p:ph type="title"/>
          </p:nvPr>
        </p:nvSpPr>
        <p:spPr>
          <a:xfrm>
            <a:off x="480750" y="1764950"/>
            <a:ext cx="8222100" cy="907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CAMP PROGRAM</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20"/>
          <p:cNvSpPr txBox="1"/>
          <p:nvPr>
            <p:ph type="title"/>
          </p:nvPr>
        </p:nvSpPr>
        <p:spPr>
          <a:xfrm>
            <a:off x="387900" y="90625"/>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CAMP PROGRAM COMPONENTS</a:t>
            </a:r>
            <a:endParaRPr/>
          </a:p>
        </p:txBody>
      </p:sp>
      <p:sp>
        <p:nvSpPr>
          <p:cNvPr id="104" name="Google Shape;104;p20"/>
          <p:cNvSpPr txBox="1"/>
          <p:nvPr>
            <p:ph idx="1" type="body"/>
          </p:nvPr>
        </p:nvSpPr>
        <p:spPr>
          <a:xfrm>
            <a:off x="1772050" y="1398150"/>
            <a:ext cx="5080500" cy="1977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CASS Program</a:t>
            </a:r>
            <a:endParaRPr/>
          </a:p>
          <a:p>
            <a:pPr indent="-342900" lvl="0" marL="457200" rtl="0" algn="l">
              <a:spcBef>
                <a:spcPts val="0"/>
              </a:spcBef>
              <a:spcAft>
                <a:spcPts val="0"/>
              </a:spcAft>
              <a:buSzPts val="1800"/>
              <a:buChar char="●"/>
            </a:pPr>
            <a:r>
              <a:rPr lang="en"/>
              <a:t>Audits - Data Collection</a:t>
            </a:r>
            <a:endParaRPr/>
          </a:p>
          <a:p>
            <a:pPr indent="-342900" lvl="0" marL="457200" rtl="0" algn="l">
              <a:spcBef>
                <a:spcPts val="0"/>
              </a:spcBef>
              <a:spcAft>
                <a:spcPts val="0"/>
              </a:spcAft>
              <a:buSzPts val="1800"/>
              <a:buChar char="●"/>
            </a:pPr>
            <a:r>
              <a:rPr lang="en"/>
              <a:t>Proper Logbook Entries</a:t>
            </a:r>
            <a:endParaRPr/>
          </a:p>
          <a:p>
            <a:pPr indent="-342900" lvl="0" marL="457200" rtl="0" algn="l">
              <a:spcBef>
                <a:spcPts val="0"/>
              </a:spcBef>
              <a:spcAft>
                <a:spcPts val="0"/>
              </a:spcAft>
              <a:buSzPts val="1800"/>
              <a:buChar char="●"/>
            </a:pPr>
            <a:r>
              <a:rPr lang="en"/>
              <a:t>Proper Tagging of Parts</a:t>
            </a:r>
            <a:endParaRPr/>
          </a:p>
          <a:p>
            <a:pPr indent="-342900" lvl="0" marL="457200" rtl="0" algn="l">
              <a:spcBef>
                <a:spcPts val="0"/>
              </a:spcBef>
              <a:spcAft>
                <a:spcPts val="0"/>
              </a:spcAft>
              <a:buSzPts val="1800"/>
              <a:buChar char="●"/>
            </a:pPr>
            <a:r>
              <a:rPr lang="en"/>
              <a:t>Specific Requirement for each RII Item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108" name="Shape 108"/>
        <p:cNvGrpSpPr/>
        <p:nvPr/>
      </p:nvGrpSpPr>
      <p:grpSpPr>
        <a:xfrm>
          <a:off x="0" y="0"/>
          <a:ext cx="0" cy="0"/>
          <a:chOff x="0" y="0"/>
          <a:chExt cx="0" cy="0"/>
        </a:xfrm>
      </p:grpSpPr>
      <p:sp>
        <p:nvSpPr>
          <p:cNvPr id="109" name="Google Shape;109;p21"/>
          <p:cNvSpPr txBox="1"/>
          <p:nvPr>
            <p:ph type="title"/>
          </p:nvPr>
        </p:nvSpPr>
        <p:spPr>
          <a:xfrm>
            <a:off x="665850" y="0"/>
            <a:ext cx="7812300" cy="75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Continuing Analysis and Surveillance Program</a:t>
            </a:r>
            <a:endParaRPr/>
          </a:p>
        </p:txBody>
      </p:sp>
      <p:sp>
        <p:nvSpPr>
          <p:cNvPr id="110" name="Google Shape;110;p21"/>
          <p:cNvSpPr txBox="1"/>
          <p:nvPr>
            <p:ph idx="1" type="body"/>
          </p:nvPr>
        </p:nvSpPr>
        <p:spPr>
          <a:xfrm>
            <a:off x="871575" y="892225"/>
            <a:ext cx="7510200" cy="40023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b="1" lang="en" sz="1400">
                <a:solidFill>
                  <a:srgbClr val="FFFFFF"/>
                </a:solidFill>
                <a:latin typeface="Arial"/>
                <a:ea typeface="Arial"/>
                <a:cs typeface="Arial"/>
                <a:sym typeface="Arial"/>
              </a:rPr>
              <a:t>GENERAL DESCRIPTION</a:t>
            </a:r>
            <a:endParaRPr sz="1400">
              <a:solidFill>
                <a:srgbClr val="FFFFFF"/>
              </a:solidFill>
              <a:latin typeface="Arial"/>
              <a:ea typeface="Arial"/>
              <a:cs typeface="Arial"/>
              <a:sym typeface="Arial"/>
            </a:endParaRPr>
          </a:p>
          <a:p>
            <a:pPr indent="0" lvl="0" marL="0" rtl="0" algn="just">
              <a:lnSpc>
                <a:spcPct val="100000"/>
              </a:lnSpc>
              <a:spcBef>
                <a:spcPts val="1600"/>
              </a:spcBef>
              <a:spcAft>
                <a:spcPts val="0"/>
              </a:spcAft>
              <a:buNone/>
            </a:pPr>
            <a:r>
              <a:rPr lang="en" sz="1400">
                <a:solidFill>
                  <a:srgbClr val="FFFFFF"/>
                </a:solidFill>
                <a:latin typeface="Arial"/>
                <a:ea typeface="Arial"/>
                <a:cs typeface="Arial"/>
                <a:sym typeface="Arial"/>
              </a:rPr>
              <a:t>The Maritime Helicopters Inc. Continuing Analysis and Surveillance System was developed in accordance with FAR 135.431.  It provides for the analysis of maintenance programs, alteration procedures, equipment, personnel training, and mechanical performance and contract agencies.  This program is applicable to aircraft type certificated for a passenger seating configuration of ten seats or more, excluding any pilot seats.</a:t>
            </a:r>
            <a:endParaRPr sz="1400">
              <a:solidFill>
                <a:srgbClr val="FFFFFF"/>
              </a:solidFill>
              <a:latin typeface="Arial"/>
              <a:ea typeface="Arial"/>
              <a:cs typeface="Arial"/>
              <a:sym typeface="Arial"/>
            </a:endParaRPr>
          </a:p>
          <a:p>
            <a:pPr indent="0" lvl="0" marL="0" rtl="0" algn="just">
              <a:spcBef>
                <a:spcPts val="1600"/>
              </a:spcBef>
              <a:spcAft>
                <a:spcPts val="0"/>
              </a:spcAft>
              <a:buNone/>
            </a:pPr>
            <a:r>
              <a:rPr b="1" lang="en" sz="1400">
                <a:solidFill>
                  <a:srgbClr val="FFFFFF"/>
                </a:solidFill>
                <a:latin typeface="Arial"/>
                <a:ea typeface="Arial"/>
                <a:cs typeface="Arial"/>
                <a:sym typeface="Arial"/>
              </a:rPr>
              <a:t>BASIC GOALS OF THE PROGRAM</a:t>
            </a:r>
            <a:endParaRPr b="1"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The Primary goal of the program is to ensure continued airworthiness by controlling system and component reliability. This is achieved by using monitoring methods to establish realistic maintenance task and periods to measure deterioration or failure.</a:t>
            </a:r>
            <a:endParaRPr sz="1400">
              <a:solidFill>
                <a:srgbClr val="FFFFFF"/>
              </a:solidFill>
              <a:latin typeface="Arial"/>
              <a:ea typeface="Arial"/>
              <a:cs typeface="Arial"/>
              <a:sym typeface="Arial"/>
            </a:endParaRPr>
          </a:p>
          <a:p>
            <a:pPr indent="0" lvl="0" marL="0" rtl="0" algn="just">
              <a:spcBef>
                <a:spcPts val="0"/>
              </a:spcBef>
              <a:spcAft>
                <a:spcPts val="0"/>
              </a:spcAft>
              <a:buNone/>
            </a:pPr>
            <a:r>
              <a:rPr lang="en" sz="1400">
                <a:solidFill>
                  <a:srgbClr val="FFFFFF"/>
                </a:solidFill>
                <a:latin typeface="Arial"/>
                <a:ea typeface="Arial"/>
                <a:cs typeface="Arial"/>
                <a:sym typeface="Arial"/>
              </a:rPr>
              <a:t> </a:t>
            </a:r>
            <a:endParaRPr sz="1400">
              <a:solidFill>
                <a:srgbClr val="FFFFFF"/>
              </a:solidFill>
              <a:latin typeface="Arial"/>
              <a:ea typeface="Arial"/>
              <a:cs typeface="Arial"/>
              <a:sym typeface="Arial"/>
            </a:endParaRPr>
          </a:p>
          <a:p>
            <a:pPr indent="0" lvl="0" marL="0" rtl="0" algn="just">
              <a:lnSpc>
                <a:spcPct val="100000"/>
              </a:lnSpc>
              <a:spcBef>
                <a:spcPts val="0"/>
              </a:spcBef>
              <a:spcAft>
                <a:spcPts val="0"/>
              </a:spcAft>
              <a:buNone/>
            </a:pPr>
            <a:r>
              <a:rPr lang="en" sz="1400">
                <a:solidFill>
                  <a:srgbClr val="FFFFFF"/>
                </a:solidFill>
                <a:latin typeface="Arial"/>
                <a:ea typeface="Arial"/>
                <a:cs typeface="Arial"/>
                <a:sym typeface="Arial"/>
              </a:rPr>
              <a:t>To establish and determine the reliability of systems and structures by monitoring and recording system and components malfunctions using condition monitoring as a primary measure of the effectiveness of processes laid down in the maintenance program.</a:t>
            </a:r>
            <a:endParaRPr sz="1400">
              <a:solidFill>
                <a:srgbClr val="FFFFFF"/>
              </a:solidFill>
              <a:latin typeface="Arial"/>
              <a:ea typeface="Arial"/>
              <a:cs typeface="Arial"/>
              <a:sym typeface="Arial"/>
            </a:endParaRPr>
          </a:p>
          <a:p>
            <a:pPr indent="0" lvl="0" marL="0" rtl="0" algn="just">
              <a:spcBef>
                <a:spcPts val="0"/>
              </a:spcBef>
              <a:spcAft>
                <a:spcPts val="0"/>
              </a:spcAft>
              <a:buNone/>
            </a:pPr>
            <a:r>
              <a:t/>
            </a:r>
            <a:endParaRPr sz="1000">
              <a:solidFill>
                <a:srgbClr val="FFFFFF"/>
              </a:solidFill>
              <a:latin typeface="Arial"/>
              <a:ea typeface="Arial"/>
              <a:cs typeface="Arial"/>
              <a:sym typeface="Arial"/>
            </a:endParaRPr>
          </a:p>
          <a:p>
            <a:pPr indent="0" lvl="0" marL="0" rtl="0" algn="just">
              <a:spcBef>
                <a:spcPts val="1600"/>
              </a:spcBef>
              <a:spcAft>
                <a:spcPts val="16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